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82" r:id="rId6"/>
    <p:sldId id="280" r:id="rId7"/>
    <p:sldId id="261" r:id="rId8"/>
    <p:sldId id="275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31813"/>
    <a:srgbClr val="000000"/>
    <a:srgbClr val="C0C0C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85" autoAdjust="0"/>
    <p:restoredTop sz="94718" autoAdjust="0"/>
  </p:normalViewPr>
  <p:slideViewPr>
    <p:cSldViewPr>
      <p:cViewPr varScale="1">
        <p:scale>
          <a:sx n="75" d="100"/>
          <a:sy n="75" d="100"/>
        </p:scale>
        <p:origin x="-106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 bwMode="gray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381000" y="2286000"/>
            <a:ext cx="5638800" cy="3810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1600200"/>
            <a:ext cx="5638800" cy="682625"/>
          </a:xfrm>
        </p:spPr>
        <p:txBody>
          <a:bodyPr/>
          <a:lstStyle>
            <a:lvl1pPr algn="r"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pic>
        <p:nvPicPr>
          <p:cNvPr id="8" name="8 Resim" descr="SIMET LOGO ORTA copy.gif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328" y="6400800"/>
            <a:ext cx="1198562" cy="42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347864" y="6432524"/>
            <a:ext cx="3086100" cy="308844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tr-TR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Integrate</a:t>
            </a:r>
            <a:r>
              <a:rPr lang="tr-TR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with</a:t>
            </a:r>
            <a:r>
              <a:rPr lang="tr-TR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universe</a:t>
            </a:r>
            <a:endParaRPr lang="tr-TR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" name="3 Veri Yer Tutucusu"/>
          <p:cNvSpPr>
            <a:spLocks noGrp="1"/>
          </p:cNvSpPr>
          <p:nvPr>
            <p:ph type="dt" sz="half" idx="2"/>
          </p:nvPr>
        </p:nvSpPr>
        <p:spPr>
          <a:xfrm>
            <a:off x="395536" y="6445821"/>
            <a:ext cx="2394223" cy="295547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tr-TR" dirty="0" smtClean="0"/>
              <a:t>www.</a:t>
            </a:r>
            <a:r>
              <a:rPr lang="tr-TR" dirty="0" err="1" smtClean="0"/>
              <a:t>simet</a:t>
            </a:r>
            <a:r>
              <a:rPr lang="tr-TR" dirty="0" smtClean="0"/>
              <a:t>.com.tr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410200" y="6450013"/>
            <a:ext cx="22860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4114800" y="6400800"/>
            <a:ext cx="8382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9F93812-F428-4169-A0B6-4B5C2E25D0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8674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8674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410200" y="6450013"/>
            <a:ext cx="22860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4114800" y="6400800"/>
            <a:ext cx="8382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ED2B86A-27EE-4AAC-B480-73A373AECB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96975" y="457200"/>
            <a:ext cx="4114800" cy="4873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457200" y="1219200"/>
            <a:ext cx="8229600" cy="5105400"/>
          </a:xfrm>
        </p:spPr>
        <p:txBody>
          <a:bodyPr/>
          <a:lstStyle/>
          <a:p>
            <a:r>
              <a:rPr lang="tr-TR" smtClean="0"/>
              <a:t>Tablo eklemek için simgeyi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410200" y="6450013"/>
            <a:ext cx="22860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4114800" y="6400800"/>
            <a:ext cx="8382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99666F6-2014-4F10-8F14-1C8B5135BBE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347864" y="6432524"/>
            <a:ext cx="3086100" cy="308844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tr-TR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Integrate</a:t>
            </a:r>
            <a:r>
              <a:rPr lang="tr-TR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with</a:t>
            </a:r>
            <a:r>
              <a:rPr lang="tr-TR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universe</a:t>
            </a:r>
            <a:endParaRPr lang="tr-TR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347864" y="6432524"/>
            <a:ext cx="3086100" cy="308844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tr-TR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Integrate</a:t>
            </a:r>
            <a:r>
              <a:rPr lang="tr-TR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with</a:t>
            </a:r>
            <a:r>
              <a:rPr lang="tr-TR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universe</a:t>
            </a:r>
            <a:endParaRPr lang="tr-TR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410200" y="6450013"/>
            <a:ext cx="22860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4114800" y="6400800"/>
            <a:ext cx="8382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ECB6831-2EE0-42FA-B5DB-83B1B5C3BB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5410200" y="6450013"/>
            <a:ext cx="22860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4114800" y="6400800"/>
            <a:ext cx="8382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26A11CA0-C82E-4805-8B39-1AF69EC776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5410200" y="6450013"/>
            <a:ext cx="22860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4114800" y="6400800"/>
            <a:ext cx="8382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B3A6216-E632-4A8A-B604-1BAA819C15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5410200" y="6450013"/>
            <a:ext cx="22860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4114800" y="6400800"/>
            <a:ext cx="8382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392DA5D-202B-4376-B5B5-26AE71C5D8A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5410200" y="6450013"/>
            <a:ext cx="22860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4114800" y="6400800"/>
            <a:ext cx="8382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68FC1D92-0CC0-45AB-9FF9-7DC5A01309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0" name="Group 56"/>
          <p:cNvGrpSpPr>
            <a:grpSpLocks/>
          </p:cNvGrpSpPr>
          <p:nvPr/>
        </p:nvGrpSpPr>
        <p:grpSpPr bwMode="auto">
          <a:xfrm>
            <a:off x="7938" y="501650"/>
            <a:ext cx="1108075" cy="336550"/>
            <a:chOff x="5" y="316"/>
            <a:chExt cx="698" cy="212"/>
          </a:xfrm>
        </p:grpSpPr>
        <p:sp>
          <p:nvSpPr>
            <p:cNvPr id="1044" name="Rectangle 20"/>
            <p:cNvSpPr>
              <a:spLocks noChangeArrowheads="1"/>
            </p:cNvSpPr>
            <p:nvPr userDrawn="1"/>
          </p:nvSpPr>
          <p:spPr bwMode="gray">
            <a:xfrm>
              <a:off x="5" y="480"/>
              <a:ext cx="698" cy="48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tint val="3647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45" name="Rectangle 21"/>
            <p:cNvSpPr>
              <a:spLocks noChangeArrowheads="1"/>
            </p:cNvSpPr>
            <p:nvPr userDrawn="1"/>
          </p:nvSpPr>
          <p:spPr bwMode="gray">
            <a:xfrm>
              <a:off x="5" y="427"/>
              <a:ext cx="698" cy="48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tint val="3647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46" name="Rectangle 22"/>
            <p:cNvSpPr>
              <a:spLocks noChangeArrowheads="1"/>
            </p:cNvSpPr>
            <p:nvPr userDrawn="1"/>
          </p:nvSpPr>
          <p:spPr bwMode="gray">
            <a:xfrm>
              <a:off x="5" y="369"/>
              <a:ext cx="698" cy="48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tint val="3647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47" name="Rectangle 23"/>
            <p:cNvSpPr>
              <a:spLocks noChangeArrowheads="1"/>
            </p:cNvSpPr>
            <p:nvPr userDrawn="1"/>
          </p:nvSpPr>
          <p:spPr bwMode="gray">
            <a:xfrm>
              <a:off x="5" y="316"/>
              <a:ext cx="698" cy="48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tint val="3647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</p:grp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2296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 smtClean="0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1196975" y="457200"/>
            <a:ext cx="4114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  <a:endParaRPr lang="en-US" smtClean="0"/>
          </a:p>
        </p:txBody>
      </p:sp>
      <p:sp>
        <p:nvSpPr>
          <p:cNvPr id="1077" name="Freeform 53"/>
          <p:cNvSpPr>
            <a:spLocks/>
          </p:cNvSpPr>
          <p:nvPr/>
        </p:nvSpPr>
        <p:spPr bwMode="gray">
          <a:xfrm>
            <a:off x="1143000" y="457200"/>
            <a:ext cx="130175" cy="457200"/>
          </a:xfrm>
          <a:custGeom>
            <a:avLst/>
            <a:gdLst/>
            <a:ahLst/>
            <a:cxnLst>
              <a:cxn ang="0">
                <a:pos x="96" y="0"/>
              </a:cxn>
              <a:cxn ang="0">
                <a:pos x="0" y="0"/>
              </a:cxn>
              <a:cxn ang="0">
                <a:pos x="0" y="288"/>
              </a:cxn>
              <a:cxn ang="0">
                <a:pos x="96" y="288"/>
              </a:cxn>
            </a:cxnLst>
            <a:rect l="0" t="0" r="r" b="b"/>
            <a:pathLst>
              <a:path w="96" h="288">
                <a:moveTo>
                  <a:pt x="96" y="0"/>
                </a:moveTo>
                <a:lnTo>
                  <a:pt x="0" y="0"/>
                </a:lnTo>
                <a:lnTo>
                  <a:pt x="0" y="288"/>
                </a:lnTo>
                <a:lnTo>
                  <a:pt x="96" y="288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grpSp>
        <p:nvGrpSpPr>
          <p:cNvPr id="1079" name="Group 55"/>
          <p:cNvGrpSpPr>
            <a:grpSpLocks/>
          </p:cNvGrpSpPr>
          <p:nvPr/>
        </p:nvGrpSpPr>
        <p:grpSpPr bwMode="auto">
          <a:xfrm>
            <a:off x="5311775" y="457200"/>
            <a:ext cx="3832225" cy="457200"/>
            <a:chOff x="3346" y="288"/>
            <a:chExt cx="2414" cy="288"/>
          </a:xfrm>
        </p:grpSpPr>
        <p:sp>
          <p:nvSpPr>
            <p:cNvPr id="1071" name="Rectangle 47"/>
            <p:cNvSpPr>
              <a:spLocks noChangeArrowheads="1"/>
            </p:cNvSpPr>
            <p:nvPr userDrawn="1"/>
          </p:nvSpPr>
          <p:spPr bwMode="gray">
            <a:xfrm>
              <a:off x="3422" y="493"/>
              <a:ext cx="2338" cy="48"/>
            </a:xfrm>
            <a:prstGeom prst="rect">
              <a:avLst/>
            </a:pr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21176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72" name="Rectangle 48"/>
            <p:cNvSpPr>
              <a:spLocks noChangeArrowheads="1"/>
            </p:cNvSpPr>
            <p:nvPr userDrawn="1"/>
          </p:nvSpPr>
          <p:spPr bwMode="gray">
            <a:xfrm>
              <a:off x="3422" y="440"/>
              <a:ext cx="2338" cy="48"/>
            </a:xfrm>
            <a:prstGeom prst="rect">
              <a:avLst/>
            </a:pr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21176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73" name="Rectangle 49"/>
            <p:cNvSpPr>
              <a:spLocks noChangeArrowheads="1"/>
            </p:cNvSpPr>
            <p:nvPr userDrawn="1"/>
          </p:nvSpPr>
          <p:spPr bwMode="gray">
            <a:xfrm>
              <a:off x="3421" y="382"/>
              <a:ext cx="2338" cy="48"/>
            </a:xfrm>
            <a:prstGeom prst="rect">
              <a:avLst/>
            </a:pr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21176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74" name="Rectangle 50"/>
            <p:cNvSpPr>
              <a:spLocks noChangeArrowheads="1"/>
            </p:cNvSpPr>
            <p:nvPr userDrawn="1"/>
          </p:nvSpPr>
          <p:spPr bwMode="gray">
            <a:xfrm>
              <a:off x="3421" y="329"/>
              <a:ext cx="2338" cy="48"/>
            </a:xfrm>
            <a:prstGeom prst="rect">
              <a:avLst/>
            </a:pr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21176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78" name="Freeform 54"/>
            <p:cNvSpPr>
              <a:spLocks/>
            </p:cNvSpPr>
            <p:nvPr userDrawn="1"/>
          </p:nvSpPr>
          <p:spPr bwMode="gray">
            <a:xfrm flipH="1">
              <a:off x="3346" y="288"/>
              <a:ext cx="48" cy="288"/>
            </a:xfrm>
            <a:custGeom>
              <a:avLst/>
              <a:gdLst/>
              <a:ahLst/>
              <a:cxnLst>
                <a:cxn ang="0">
                  <a:pos x="96" y="0"/>
                </a:cxn>
                <a:cxn ang="0">
                  <a:pos x="0" y="0"/>
                </a:cxn>
                <a:cxn ang="0">
                  <a:pos x="0" y="288"/>
                </a:cxn>
                <a:cxn ang="0">
                  <a:pos x="96" y="288"/>
                </a:cxn>
              </a:cxnLst>
              <a:rect l="0" t="0" r="r" b="b"/>
              <a:pathLst>
                <a:path w="96" h="288">
                  <a:moveTo>
                    <a:pt x="96" y="0"/>
                  </a:moveTo>
                  <a:lnTo>
                    <a:pt x="0" y="0"/>
                  </a:lnTo>
                  <a:lnTo>
                    <a:pt x="0" y="288"/>
                  </a:lnTo>
                  <a:lnTo>
                    <a:pt x="96" y="28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</p:grpSp>
      <p:pic>
        <p:nvPicPr>
          <p:cNvPr id="21" name="8 Resim" descr="SIMET LOGO ORTA copy.gif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524328" y="6400800"/>
            <a:ext cx="1198562" cy="42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347864" y="6432524"/>
            <a:ext cx="3086100" cy="308844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tr-TR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Integrate</a:t>
            </a:r>
            <a:r>
              <a:rPr lang="tr-TR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with</a:t>
            </a:r>
            <a:r>
              <a:rPr lang="tr-TR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universe</a:t>
            </a:r>
            <a:endParaRPr lang="tr-TR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3" name="3 Veri Yer Tutucusu"/>
          <p:cNvSpPr>
            <a:spLocks noGrp="1"/>
          </p:cNvSpPr>
          <p:nvPr>
            <p:ph type="dt" sz="half" idx="2"/>
          </p:nvPr>
        </p:nvSpPr>
        <p:spPr>
          <a:xfrm>
            <a:off x="395536" y="6445821"/>
            <a:ext cx="2394223" cy="295547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tr-TR" dirty="0" smtClean="0"/>
              <a:t>www.</a:t>
            </a:r>
            <a:r>
              <a:rPr lang="tr-TR" dirty="0" err="1" smtClean="0"/>
              <a:t>simet</a:t>
            </a:r>
            <a:r>
              <a:rPr lang="tr-TR" dirty="0" smtClean="0"/>
              <a:t>.com.tr</a:t>
            </a:r>
            <a:endParaRPr lang="tr-T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7544" y="1700808"/>
            <a:ext cx="5638800" cy="682625"/>
          </a:xfrm>
        </p:spPr>
        <p:txBody>
          <a:bodyPr/>
          <a:lstStyle/>
          <a:p>
            <a:r>
              <a:rPr lang="tr-TR" sz="3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Evren’le Bütünleşin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2113" y="2297113"/>
            <a:ext cx="5638800" cy="381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Metin </a:t>
            </a:r>
            <a:r>
              <a:rPr lang="tr-TR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Sancarbar</a:t>
            </a:r>
            <a:r>
              <a:rPr lang="tr-TR" dirty="0" err="1" smtClean="0"/>
              <a:t>laz</a:t>
            </a:r>
            <a:endParaRPr lang="en-US" dirty="0"/>
          </a:p>
        </p:txBody>
      </p:sp>
      <p:sp>
        <p:nvSpPr>
          <p:cNvPr id="2054" name="Line 6"/>
          <p:cNvSpPr>
            <a:spLocks noChangeShapeType="1"/>
          </p:cNvSpPr>
          <p:nvPr/>
        </p:nvSpPr>
        <p:spPr bwMode="gray">
          <a:xfrm>
            <a:off x="0" y="2276872"/>
            <a:ext cx="59436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2055" name="Line 7"/>
          <p:cNvSpPr>
            <a:spLocks noChangeShapeType="1"/>
          </p:cNvSpPr>
          <p:nvPr/>
        </p:nvSpPr>
        <p:spPr bwMode="gray">
          <a:xfrm>
            <a:off x="0" y="2667000"/>
            <a:ext cx="59436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2056" name="AutoShape 8"/>
          <p:cNvSpPr>
            <a:spLocks noChangeArrowheads="1"/>
          </p:cNvSpPr>
          <p:nvPr/>
        </p:nvSpPr>
        <p:spPr bwMode="gray">
          <a:xfrm rot="5400000">
            <a:off x="2552700" y="2406650"/>
            <a:ext cx="228600" cy="1524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2057" name="AutoShape 9"/>
          <p:cNvSpPr>
            <a:spLocks noChangeArrowheads="1"/>
          </p:cNvSpPr>
          <p:nvPr/>
        </p:nvSpPr>
        <p:spPr bwMode="gray">
          <a:xfrm rot="5400000">
            <a:off x="2738438" y="2411413"/>
            <a:ext cx="228600" cy="1524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10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347864" y="6432524"/>
            <a:ext cx="3086100" cy="308844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tr-TR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Integrate</a:t>
            </a:r>
            <a:r>
              <a:rPr lang="tr-TR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with</a:t>
            </a:r>
            <a:r>
              <a:rPr lang="tr-TR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universe</a:t>
            </a:r>
            <a:endParaRPr lang="tr-TR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" name="3 Veri Yer Tutucusu"/>
          <p:cNvSpPr>
            <a:spLocks noGrp="1"/>
          </p:cNvSpPr>
          <p:nvPr>
            <p:ph type="dt" sz="half" idx="2"/>
          </p:nvPr>
        </p:nvSpPr>
        <p:spPr>
          <a:xfrm>
            <a:off x="395536" y="6445821"/>
            <a:ext cx="2394223" cy="295547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tr-TR" dirty="0" smtClean="0"/>
              <a:t>www.</a:t>
            </a:r>
            <a:r>
              <a:rPr lang="tr-TR" dirty="0" err="1" smtClean="0"/>
              <a:t>simet</a:t>
            </a:r>
            <a:r>
              <a:rPr lang="tr-TR" dirty="0" smtClean="0"/>
              <a:t>.com.tr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Hep beraberiz</a:t>
            </a:r>
            <a:endParaRPr lang="en-US" sz="2000" b="1" dirty="0">
              <a:solidFill>
                <a:schemeClr val="accent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pSp>
        <p:nvGrpSpPr>
          <p:cNvPr id="40963" name="Group 3"/>
          <p:cNvGrpSpPr>
            <a:grpSpLocks/>
          </p:cNvGrpSpPr>
          <p:nvPr/>
        </p:nvGrpSpPr>
        <p:grpSpPr bwMode="auto">
          <a:xfrm>
            <a:off x="1828800" y="1871663"/>
            <a:ext cx="762000" cy="665162"/>
            <a:chOff x="1110" y="2656"/>
            <a:chExt cx="1549" cy="1351"/>
          </a:xfrm>
        </p:grpSpPr>
        <p:sp>
          <p:nvSpPr>
            <p:cNvPr id="40964" name="AutoShape 4"/>
            <p:cNvSpPr>
              <a:spLocks noChangeArrowheads="1"/>
            </p:cNvSpPr>
            <p:nvPr/>
          </p:nvSpPr>
          <p:spPr bwMode="gray">
            <a:xfrm>
              <a:off x="1123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0965" name="AutoShape 5"/>
            <p:cNvSpPr>
              <a:spLocks noChangeArrowheads="1"/>
            </p:cNvSpPr>
            <p:nvPr/>
          </p:nvSpPr>
          <p:spPr bwMode="gray">
            <a:xfrm>
              <a:off x="1110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499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1">
                  <a:srgbClr val="E6E6E6"/>
                </a:gs>
                <a:gs pos="66001">
                  <a:srgbClr val="7D8496"/>
                </a:gs>
                <a:gs pos="73500">
                  <a:srgbClr val="E6E6E6"/>
                </a:gs>
                <a:gs pos="92501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0966" name="AutoShape 6"/>
            <p:cNvSpPr>
              <a:spLocks noChangeArrowheads="1"/>
            </p:cNvSpPr>
            <p:nvPr/>
          </p:nvSpPr>
          <p:spPr bwMode="gray">
            <a:xfrm>
              <a:off x="1200" y="2736"/>
              <a:ext cx="1350" cy="1168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chemeClr val="hlink">
                    <a:gamma/>
                    <a:shade val="46275"/>
                    <a:invGamma/>
                  </a:schemeClr>
                </a:gs>
                <a:gs pos="100000">
                  <a:schemeClr val="hlink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</p:grpSp>
      <p:grpSp>
        <p:nvGrpSpPr>
          <p:cNvPr id="40967" name="Group 7"/>
          <p:cNvGrpSpPr>
            <a:grpSpLocks/>
          </p:cNvGrpSpPr>
          <p:nvPr/>
        </p:nvGrpSpPr>
        <p:grpSpPr bwMode="auto">
          <a:xfrm>
            <a:off x="1828800" y="2786063"/>
            <a:ext cx="762000" cy="665162"/>
            <a:chOff x="3174" y="2656"/>
            <a:chExt cx="1549" cy="1351"/>
          </a:xfrm>
        </p:grpSpPr>
        <p:sp>
          <p:nvSpPr>
            <p:cNvPr id="40968" name="AutoShape 8"/>
            <p:cNvSpPr>
              <a:spLocks noChangeArrowheads="1"/>
            </p:cNvSpPr>
            <p:nvPr/>
          </p:nvSpPr>
          <p:spPr bwMode="gray">
            <a:xfrm>
              <a:off x="3187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0969" name="AutoShape 9"/>
            <p:cNvSpPr>
              <a:spLocks noChangeArrowheads="1"/>
            </p:cNvSpPr>
            <p:nvPr/>
          </p:nvSpPr>
          <p:spPr bwMode="gray">
            <a:xfrm>
              <a:off x="3174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499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1">
                  <a:srgbClr val="E6E6E6"/>
                </a:gs>
                <a:gs pos="66001">
                  <a:srgbClr val="7D8496"/>
                </a:gs>
                <a:gs pos="73500">
                  <a:srgbClr val="E6E6E6"/>
                </a:gs>
                <a:gs pos="92501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0970" name="AutoShape 10"/>
            <p:cNvSpPr>
              <a:spLocks noChangeArrowheads="1"/>
            </p:cNvSpPr>
            <p:nvPr/>
          </p:nvSpPr>
          <p:spPr bwMode="gray">
            <a:xfrm>
              <a:off x="3264" y="2736"/>
              <a:ext cx="1350" cy="1168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</p:grpSp>
      <p:sp>
        <p:nvSpPr>
          <p:cNvPr id="40971" name="Line 11"/>
          <p:cNvSpPr>
            <a:spLocks noChangeShapeType="1"/>
          </p:cNvSpPr>
          <p:nvPr/>
        </p:nvSpPr>
        <p:spPr bwMode="auto">
          <a:xfrm>
            <a:off x="2438400" y="2481263"/>
            <a:ext cx="4800600" cy="0"/>
          </a:xfrm>
          <a:prstGeom prst="line">
            <a:avLst/>
          </a:prstGeom>
          <a:noFill/>
          <a:ln w="25400">
            <a:solidFill>
              <a:srgbClr val="C0C0C0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40972" name="Text Box 12"/>
          <p:cNvSpPr txBox="1">
            <a:spLocks noChangeArrowheads="1"/>
          </p:cNvSpPr>
          <p:nvPr/>
        </p:nvSpPr>
        <p:spPr bwMode="auto">
          <a:xfrm>
            <a:off x="2667000" y="1947863"/>
            <a:ext cx="2022092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tr-T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Kanal Yapısı</a:t>
            </a:r>
            <a:endParaRPr lang="en-U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0973" name="Text Box 13"/>
          <p:cNvSpPr txBox="1">
            <a:spLocks noChangeArrowheads="1"/>
          </p:cNvSpPr>
          <p:nvPr/>
        </p:nvSpPr>
        <p:spPr bwMode="gray">
          <a:xfrm>
            <a:off x="2025650" y="1970088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40974" name="Line 14"/>
          <p:cNvSpPr>
            <a:spLocks noChangeShapeType="1"/>
          </p:cNvSpPr>
          <p:nvPr/>
        </p:nvSpPr>
        <p:spPr bwMode="auto">
          <a:xfrm>
            <a:off x="2438400" y="3395663"/>
            <a:ext cx="4800600" cy="0"/>
          </a:xfrm>
          <a:prstGeom prst="line">
            <a:avLst/>
          </a:prstGeom>
          <a:noFill/>
          <a:ln w="25400">
            <a:solidFill>
              <a:srgbClr val="C0C0C0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40975" name="Text Box 15"/>
          <p:cNvSpPr txBox="1">
            <a:spLocks noChangeArrowheads="1"/>
          </p:cNvSpPr>
          <p:nvPr/>
        </p:nvSpPr>
        <p:spPr bwMode="auto">
          <a:xfrm>
            <a:off x="2667000" y="2862263"/>
            <a:ext cx="2214645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tr-T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Katma Değer</a:t>
            </a:r>
            <a:endParaRPr lang="en-U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0976" name="Text Box 16"/>
          <p:cNvSpPr txBox="1">
            <a:spLocks noChangeArrowheads="1"/>
          </p:cNvSpPr>
          <p:nvPr/>
        </p:nvSpPr>
        <p:spPr bwMode="gray">
          <a:xfrm>
            <a:off x="2025650" y="2884488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chemeClr val="bg1"/>
                </a:solidFill>
              </a:rPr>
              <a:t>2</a:t>
            </a:r>
          </a:p>
        </p:txBody>
      </p:sp>
      <p:grpSp>
        <p:nvGrpSpPr>
          <p:cNvPr id="40977" name="Group 17"/>
          <p:cNvGrpSpPr>
            <a:grpSpLocks/>
          </p:cNvGrpSpPr>
          <p:nvPr/>
        </p:nvGrpSpPr>
        <p:grpSpPr bwMode="auto">
          <a:xfrm>
            <a:off x="1828800" y="3678238"/>
            <a:ext cx="762000" cy="665162"/>
            <a:chOff x="1110" y="2656"/>
            <a:chExt cx="1549" cy="1351"/>
          </a:xfrm>
        </p:grpSpPr>
        <p:sp>
          <p:nvSpPr>
            <p:cNvPr id="40978" name="AutoShape 18"/>
            <p:cNvSpPr>
              <a:spLocks noChangeArrowheads="1"/>
            </p:cNvSpPr>
            <p:nvPr/>
          </p:nvSpPr>
          <p:spPr bwMode="gray">
            <a:xfrm>
              <a:off x="1123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0979" name="AutoShape 19"/>
            <p:cNvSpPr>
              <a:spLocks noChangeArrowheads="1"/>
            </p:cNvSpPr>
            <p:nvPr/>
          </p:nvSpPr>
          <p:spPr bwMode="gray">
            <a:xfrm>
              <a:off x="1110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499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1">
                  <a:srgbClr val="E6E6E6"/>
                </a:gs>
                <a:gs pos="66001">
                  <a:srgbClr val="7D8496"/>
                </a:gs>
                <a:gs pos="73500">
                  <a:srgbClr val="E6E6E6"/>
                </a:gs>
                <a:gs pos="92501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0980" name="AutoShape 20"/>
            <p:cNvSpPr>
              <a:spLocks noChangeArrowheads="1"/>
            </p:cNvSpPr>
            <p:nvPr/>
          </p:nvSpPr>
          <p:spPr bwMode="gray">
            <a:xfrm>
              <a:off x="1200" y="2736"/>
              <a:ext cx="1350" cy="1168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chemeClr val="hlink">
                    <a:gamma/>
                    <a:shade val="46275"/>
                    <a:invGamma/>
                  </a:schemeClr>
                </a:gs>
                <a:gs pos="100000">
                  <a:schemeClr val="hlink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</p:grpSp>
      <p:grpSp>
        <p:nvGrpSpPr>
          <p:cNvPr id="40981" name="Group 21"/>
          <p:cNvGrpSpPr>
            <a:grpSpLocks/>
          </p:cNvGrpSpPr>
          <p:nvPr/>
        </p:nvGrpSpPr>
        <p:grpSpPr bwMode="auto">
          <a:xfrm>
            <a:off x="1828800" y="4592638"/>
            <a:ext cx="762000" cy="665162"/>
            <a:chOff x="3174" y="2656"/>
            <a:chExt cx="1549" cy="1351"/>
          </a:xfrm>
        </p:grpSpPr>
        <p:sp>
          <p:nvSpPr>
            <p:cNvPr id="40982" name="AutoShape 22"/>
            <p:cNvSpPr>
              <a:spLocks noChangeArrowheads="1"/>
            </p:cNvSpPr>
            <p:nvPr/>
          </p:nvSpPr>
          <p:spPr bwMode="gray">
            <a:xfrm>
              <a:off x="3187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0983" name="AutoShape 23"/>
            <p:cNvSpPr>
              <a:spLocks noChangeArrowheads="1"/>
            </p:cNvSpPr>
            <p:nvPr/>
          </p:nvSpPr>
          <p:spPr bwMode="gray">
            <a:xfrm>
              <a:off x="3174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499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1">
                  <a:srgbClr val="E6E6E6"/>
                </a:gs>
                <a:gs pos="66001">
                  <a:srgbClr val="7D8496"/>
                </a:gs>
                <a:gs pos="73500">
                  <a:srgbClr val="E6E6E6"/>
                </a:gs>
                <a:gs pos="92501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0984" name="AutoShape 24"/>
            <p:cNvSpPr>
              <a:spLocks noChangeArrowheads="1"/>
            </p:cNvSpPr>
            <p:nvPr/>
          </p:nvSpPr>
          <p:spPr bwMode="gray">
            <a:xfrm>
              <a:off x="3264" y="2736"/>
              <a:ext cx="1350" cy="1168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</p:grpSp>
      <p:sp>
        <p:nvSpPr>
          <p:cNvPr id="40985" name="Line 25"/>
          <p:cNvSpPr>
            <a:spLocks noChangeShapeType="1"/>
          </p:cNvSpPr>
          <p:nvPr/>
        </p:nvSpPr>
        <p:spPr bwMode="auto">
          <a:xfrm>
            <a:off x="2438400" y="4287838"/>
            <a:ext cx="4800600" cy="0"/>
          </a:xfrm>
          <a:prstGeom prst="line">
            <a:avLst/>
          </a:prstGeom>
          <a:noFill/>
          <a:ln w="25400">
            <a:solidFill>
              <a:srgbClr val="C0C0C0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40986" name="Text Box 26"/>
          <p:cNvSpPr txBox="1">
            <a:spLocks noChangeArrowheads="1"/>
          </p:cNvSpPr>
          <p:nvPr/>
        </p:nvSpPr>
        <p:spPr bwMode="auto">
          <a:xfrm>
            <a:off x="2667000" y="3754438"/>
            <a:ext cx="2676758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Satış Stratejileri</a:t>
            </a:r>
            <a:endParaRPr lang="tr-TR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0987" name="Text Box 27"/>
          <p:cNvSpPr txBox="1">
            <a:spLocks noChangeArrowheads="1"/>
          </p:cNvSpPr>
          <p:nvPr/>
        </p:nvSpPr>
        <p:spPr bwMode="gray">
          <a:xfrm>
            <a:off x="2025650" y="3776663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40988" name="Line 28"/>
          <p:cNvSpPr>
            <a:spLocks noChangeShapeType="1"/>
          </p:cNvSpPr>
          <p:nvPr/>
        </p:nvSpPr>
        <p:spPr bwMode="auto">
          <a:xfrm>
            <a:off x="2438400" y="5202238"/>
            <a:ext cx="4800600" cy="0"/>
          </a:xfrm>
          <a:prstGeom prst="line">
            <a:avLst/>
          </a:prstGeom>
          <a:noFill/>
          <a:ln w="25400">
            <a:solidFill>
              <a:srgbClr val="C0C0C0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40989" name="Text Box 29"/>
          <p:cNvSpPr txBox="1">
            <a:spLocks noChangeArrowheads="1"/>
          </p:cNvSpPr>
          <p:nvPr/>
        </p:nvSpPr>
        <p:spPr bwMode="auto">
          <a:xfrm>
            <a:off x="2667000" y="4668838"/>
            <a:ext cx="4209256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tr-T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Öneri ve Görüşler</a:t>
            </a:r>
            <a:endParaRPr lang="en-U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0990" name="Text Box 30"/>
          <p:cNvSpPr txBox="1">
            <a:spLocks noChangeArrowheads="1"/>
          </p:cNvSpPr>
          <p:nvPr/>
        </p:nvSpPr>
        <p:spPr bwMode="gray">
          <a:xfrm>
            <a:off x="2025650" y="4691063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33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347864" y="6432524"/>
            <a:ext cx="3086100" cy="308844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tr-TR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Integrate</a:t>
            </a:r>
            <a:r>
              <a:rPr lang="tr-TR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with</a:t>
            </a:r>
            <a:r>
              <a:rPr lang="tr-TR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universe</a:t>
            </a:r>
            <a:endParaRPr lang="tr-TR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4" name="3 Veri Yer Tutucusu"/>
          <p:cNvSpPr txBox="1">
            <a:spLocks/>
          </p:cNvSpPr>
          <p:nvPr/>
        </p:nvSpPr>
        <p:spPr>
          <a:xfrm>
            <a:off x="395536" y="6445821"/>
            <a:ext cx="2394223" cy="295547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www.simet.com.tr</a:t>
            </a:r>
            <a:endParaRPr kumimoji="0" lang="tr-TR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Kanal Yapısı</a:t>
            </a:r>
            <a:endParaRPr lang="en-US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5013176"/>
            <a:ext cx="7772400" cy="981472"/>
          </a:xfrm>
        </p:spPr>
        <p:txBody>
          <a:bodyPr/>
          <a:lstStyle/>
          <a:p>
            <a:pPr>
              <a:buNone/>
            </a:pPr>
            <a:endParaRPr lang="en-US" b="1" dirty="0"/>
          </a:p>
          <a:p>
            <a:pPr lvl="1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347864" y="6432524"/>
            <a:ext cx="3086100" cy="308844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tr-TR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Integrate</a:t>
            </a:r>
            <a:r>
              <a:rPr lang="tr-TR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with</a:t>
            </a:r>
            <a:r>
              <a:rPr lang="tr-TR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universe</a:t>
            </a:r>
            <a:endParaRPr lang="tr-TR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" name="3 Veri Yer Tutucusu"/>
          <p:cNvSpPr txBox="1">
            <a:spLocks/>
          </p:cNvSpPr>
          <p:nvPr/>
        </p:nvSpPr>
        <p:spPr>
          <a:xfrm>
            <a:off x="395536" y="6445821"/>
            <a:ext cx="2394223" cy="295547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www.simet.com.tr</a:t>
            </a:r>
            <a:endParaRPr kumimoji="0" lang="tr-TR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8" name="Group 3"/>
          <p:cNvGrpSpPr>
            <a:grpSpLocks/>
          </p:cNvGrpSpPr>
          <p:nvPr/>
        </p:nvGrpSpPr>
        <p:grpSpPr bwMode="auto">
          <a:xfrm>
            <a:off x="1593850" y="1295400"/>
            <a:ext cx="6049963" cy="4581872"/>
            <a:chOff x="1056" y="909"/>
            <a:chExt cx="3811" cy="3267"/>
          </a:xfrm>
        </p:grpSpPr>
        <p:sp>
          <p:nvSpPr>
            <p:cNvPr id="9" name="Oval 4"/>
            <p:cNvSpPr>
              <a:spLocks noChangeArrowheads="1"/>
            </p:cNvSpPr>
            <p:nvPr/>
          </p:nvSpPr>
          <p:spPr bwMode="auto">
            <a:xfrm>
              <a:off x="3512" y="1452"/>
              <a:ext cx="472" cy="132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tr-TR" sz="1800">
                <a:effectLst/>
                <a:latin typeface="Arial" charset="0"/>
              </a:endParaRPr>
            </a:p>
          </p:txBody>
        </p:sp>
        <p:sp>
          <p:nvSpPr>
            <p:cNvPr id="10" name="Oval 5"/>
            <p:cNvSpPr>
              <a:spLocks noChangeArrowheads="1"/>
            </p:cNvSpPr>
            <p:nvPr/>
          </p:nvSpPr>
          <p:spPr bwMode="auto">
            <a:xfrm>
              <a:off x="2688" y="2477"/>
              <a:ext cx="933" cy="259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tr-TR" sz="1800">
                <a:effectLst/>
                <a:latin typeface="Arial" charset="0"/>
              </a:endParaRPr>
            </a:p>
          </p:txBody>
        </p:sp>
        <p:sp>
          <p:nvSpPr>
            <p:cNvPr id="11" name="Oval 6"/>
            <p:cNvSpPr>
              <a:spLocks noChangeArrowheads="1"/>
            </p:cNvSpPr>
            <p:nvPr/>
          </p:nvSpPr>
          <p:spPr bwMode="auto">
            <a:xfrm>
              <a:off x="3360" y="3758"/>
              <a:ext cx="1507" cy="418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tr-TR" sz="1800">
                <a:effectLst/>
                <a:latin typeface="Arial" charset="0"/>
              </a:endParaRPr>
            </a:p>
          </p:txBody>
        </p:sp>
        <p:sp>
          <p:nvSpPr>
            <p:cNvPr id="12" name="Oval 7"/>
            <p:cNvSpPr>
              <a:spLocks noChangeArrowheads="1"/>
            </p:cNvSpPr>
            <p:nvPr/>
          </p:nvSpPr>
          <p:spPr bwMode="auto">
            <a:xfrm>
              <a:off x="1200" y="2880"/>
              <a:ext cx="933" cy="259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tr-TR" sz="1800">
                <a:effectLst/>
                <a:latin typeface="Arial" charset="0"/>
              </a:endParaRPr>
            </a:p>
          </p:txBody>
        </p:sp>
        <p:sp>
          <p:nvSpPr>
            <p:cNvPr id="13" name="Rectangle 8"/>
            <p:cNvSpPr>
              <a:spLocks noChangeArrowheads="1"/>
            </p:cNvSpPr>
            <p:nvPr/>
          </p:nvSpPr>
          <p:spPr bwMode="gray">
            <a:xfrm rot="13770025">
              <a:off x="3239" y="2447"/>
              <a:ext cx="605" cy="121"/>
            </a:xfrm>
            <a:prstGeom prst="rect">
              <a:avLst/>
            </a:prstGeom>
            <a:gradFill rotWithShape="1">
              <a:gsLst>
                <a:gs pos="0">
                  <a:srgbClr val="969696">
                    <a:gamma/>
                    <a:shade val="46275"/>
                    <a:invGamma/>
                  </a:srgbClr>
                </a:gs>
                <a:gs pos="50000">
                  <a:srgbClr val="969696"/>
                </a:gs>
                <a:gs pos="100000">
                  <a:srgbClr val="969696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4" name="Rectangle 9"/>
            <p:cNvSpPr>
              <a:spLocks noChangeArrowheads="1"/>
            </p:cNvSpPr>
            <p:nvPr/>
          </p:nvSpPr>
          <p:spPr bwMode="gray">
            <a:xfrm rot="-743917">
              <a:off x="1986" y="2162"/>
              <a:ext cx="636" cy="109"/>
            </a:xfrm>
            <a:prstGeom prst="rect">
              <a:avLst/>
            </a:prstGeom>
            <a:gradFill rotWithShape="1">
              <a:gsLst>
                <a:gs pos="0">
                  <a:srgbClr val="969696">
                    <a:gamma/>
                    <a:shade val="46275"/>
                    <a:invGamma/>
                  </a:srgbClr>
                </a:gs>
                <a:gs pos="50000">
                  <a:srgbClr val="969696"/>
                </a:gs>
                <a:gs pos="100000">
                  <a:srgbClr val="969696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grpSp>
          <p:nvGrpSpPr>
            <p:cNvPr id="15" name="Group 10"/>
            <p:cNvGrpSpPr>
              <a:grpSpLocks/>
            </p:cNvGrpSpPr>
            <p:nvPr/>
          </p:nvGrpSpPr>
          <p:grpSpPr bwMode="auto">
            <a:xfrm>
              <a:off x="2577" y="1328"/>
              <a:ext cx="1014" cy="1168"/>
              <a:chOff x="2433" y="1235"/>
              <a:chExt cx="1014" cy="1168"/>
            </a:xfrm>
          </p:grpSpPr>
          <p:sp>
            <p:nvSpPr>
              <p:cNvPr id="31" name="Rectangle 11"/>
              <p:cNvSpPr>
                <a:spLocks noChangeArrowheads="1"/>
              </p:cNvSpPr>
              <p:nvPr/>
            </p:nvSpPr>
            <p:spPr bwMode="gray">
              <a:xfrm rot="-3205350">
                <a:off x="3174" y="1381"/>
                <a:ext cx="376" cy="83"/>
              </a:xfrm>
              <a:prstGeom prst="rect">
                <a:avLst/>
              </a:prstGeom>
              <a:gradFill rotWithShape="1">
                <a:gsLst>
                  <a:gs pos="0">
                    <a:srgbClr val="969696">
                      <a:gamma/>
                      <a:shade val="46275"/>
                      <a:invGamma/>
                    </a:srgbClr>
                  </a:gs>
                  <a:gs pos="50000">
                    <a:srgbClr val="969696"/>
                  </a:gs>
                  <a:gs pos="100000">
                    <a:srgbClr val="969696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32" name="Group 12"/>
              <p:cNvGrpSpPr>
                <a:grpSpLocks/>
              </p:cNvGrpSpPr>
              <p:nvPr/>
            </p:nvGrpSpPr>
            <p:grpSpPr bwMode="auto">
              <a:xfrm>
                <a:off x="2433" y="1401"/>
                <a:ext cx="1014" cy="1002"/>
                <a:chOff x="2016" y="1920"/>
                <a:chExt cx="1680" cy="1680"/>
              </a:xfrm>
            </p:grpSpPr>
            <p:sp>
              <p:nvSpPr>
                <p:cNvPr id="34" name="Oval 13"/>
                <p:cNvSpPr>
                  <a:spLocks noChangeArrowheads="1"/>
                </p:cNvSpPr>
                <p:nvPr/>
              </p:nvSpPr>
              <p:spPr bwMode="gray">
                <a:xfrm>
                  <a:off x="2016" y="1920"/>
                  <a:ext cx="1680" cy="1680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folHlink"/>
                    </a:gs>
                    <a:gs pos="100000">
                      <a:schemeClr val="folHlink">
                        <a:gamma/>
                        <a:shade val="2431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35" name="Freeform 14"/>
                <p:cNvSpPr>
                  <a:spLocks/>
                </p:cNvSpPr>
                <p:nvPr/>
              </p:nvSpPr>
              <p:spPr bwMode="gray">
                <a:xfrm>
                  <a:off x="2208" y="1950"/>
                  <a:ext cx="1296" cy="634"/>
                </a:xfrm>
                <a:custGeom>
                  <a:avLst/>
                  <a:gdLst/>
                  <a:ahLst/>
                  <a:cxnLst>
                    <a:cxn ang="0">
                      <a:pos x="1301" y="401"/>
                    </a:cxn>
                    <a:cxn ang="0">
                      <a:pos x="1317" y="442"/>
                    </a:cxn>
                    <a:cxn ang="0">
                      <a:pos x="1321" y="481"/>
                    </a:cxn>
                    <a:cxn ang="0">
                      <a:pos x="1315" y="516"/>
                    </a:cxn>
                    <a:cxn ang="0">
                      <a:pos x="1298" y="550"/>
                    </a:cxn>
                    <a:cxn ang="0">
                      <a:pos x="1272" y="579"/>
                    </a:cxn>
                    <a:cxn ang="0">
                      <a:pos x="1239" y="604"/>
                    </a:cxn>
                    <a:cxn ang="0">
                      <a:pos x="1196" y="628"/>
                    </a:cxn>
                    <a:cxn ang="0">
                      <a:pos x="1147" y="649"/>
                    </a:cxn>
                    <a:cxn ang="0">
                      <a:pos x="1092" y="667"/>
                    </a:cxn>
                    <a:cxn ang="0">
                      <a:pos x="1031" y="683"/>
                    </a:cxn>
                    <a:cxn ang="0">
                      <a:pos x="967" y="694"/>
                    </a:cxn>
                    <a:cxn ang="0">
                      <a:pos x="896" y="704"/>
                    </a:cxn>
                    <a:cxn ang="0">
                      <a:pos x="824" y="710"/>
                    </a:cxn>
                    <a:cxn ang="0">
                      <a:pos x="795" y="712"/>
                    </a:cxn>
                    <a:cxn ang="0">
                      <a:pos x="476" y="712"/>
                    </a:cxn>
                    <a:cxn ang="0">
                      <a:pos x="472" y="712"/>
                    </a:cxn>
                    <a:cxn ang="0">
                      <a:pos x="409" y="708"/>
                    </a:cxn>
                    <a:cxn ang="0">
                      <a:pos x="348" y="704"/>
                    </a:cxn>
                    <a:cxn ang="0">
                      <a:pos x="290" y="696"/>
                    </a:cxn>
                    <a:cxn ang="0">
                      <a:pos x="235" y="689"/>
                    </a:cxn>
                    <a:cxn ang="0">
                      <a:pos x="186" y="677"/>
                    </a:cxn>
                    <a:cxn ang="0">
                      <a:pos x="141" y="663"/>
                    </a:cxn>
                    <a:cxn ang="0">
                      <a:pos x="102" y="648"/>
                    </a:cxn>
                    <a:cxn ang="0">
                      <a:pos x="67" y="630"/>
                    </a:cxn>
                    <a:cxn ang="0">
                      <a:pos x="39" y="608"/>
                    </a:cxn>
                    <a:cxn ang="0">
                      <a:pos x="18" y="583"/>
                    </a:cxn>
                    <a:cxn ang="0">
                      <a:pos x="6" y="554"/>
                    </a:cxn>
                    <a:cxn ang="0">
                      <a:pos x="0" y="524"/>
                    </a:cxn>
                    <a:cxn ang="0">
                      <a:pos x="0" y="520"/>
                    </a:cxn>
                    <a:cxn ang="0">
                      <a:pos x="4" y="487"/>
                    </a:cxn>
                    <a:cxn ang="0">
                      <a:pos x="16" y="446"/>
                    </a:cxn>
                    <a:cxn ang="0">
                      <a:pos x="51" y="370"/>
                    </a:cxn>
                    <a:cxn ang="0">
                      <a:pos x="94" y="299"/>
                    </a:cxn>
                    <a:cxn ang="0">
                      <a:pos x="147" y="235"/>
                    </a:cxn>
                    <a:cxn ang="0">
                      <a:pos x="204" y="176"/>
                    </a:cxn>
                    <a:cxn ang="0">
                      <a:pos x="270" y="125"/>
                    </a:cxn>
                    <a:cxn ang="0">
                      <a:pos x="341" y="82"/>
                    </a:cxn>
                    <a:cxn ang="0">
                      <a:pos x="415" y="47"/>
                    </a:cxn>
                    <a:cxn ang="0">
                      <a:pos x="497" y="21"/>
                    </a:cxn>
                    <a:cxn ang="0">
                      <a:pos x="581" y="6"/>
                    </a:cxn>
                    <a:cxn ang="0">
                      <a:pos x="667" y="0"/>
                    </a:cxn>
                    <a:cxn ang="0">
                      <a:pos x="667" y="0"/>
                    </a:cxn>
                    <a:cxn ang="0">
                      <a:pos x="759" y="6"/>
                    </a:cxn>
                    <a:cxn ang="0">
                      <a:pos x="847" y="23"/>
                    </a:cxn>
                    <a:cxn ang="0">
                      <a:pos x="932" y="53"/>
                    </a:cxn>
                    <a:cxn ang="0">
                      <a:pos x="1010" y="90"/>
                    </a:cxn>
                    <a:cxn ang="0">
                      <a:pos x="1082" y="137"/>
                    </a:cxn>
                    <a:cxn ang="0">
                      <a:pos x="1149" y="194"/>
                    </a:cxn>
                    <a:cxn ang="0">
                      <a:pos x="1208" y="256"/>
                    </a:cxn>
                    <a:cxn ang="0">
                      <a:pos x="1258" y="325"/>
                    </a:cxn>
                    <a:cxn ang="0">
                      <a:pos x="1301" y="401"/>
                    </a:cxn>
                    <a:cxn ang="0">
                      <a:pos x="1301" y="401"/>
                    </a:cxn>
                  </a:cxnLst>
                  <a:rect l="0" t="0" r="r" b="b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33" name="Text Box 15"/>
              <p:cNvSpPr txBox="1">
                <a:spLocks noChangeArrowheads="1"/>
              </p:cNvSpPr>
              <p:nvPr/>
            </p:nvSpPr>
            <p:spPr bwMode="gray">
              <a:xfrm>
                <a:off x="2579" y="1758"/>
                <a:ext cx="708" cy="3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0" hangingPunct="0">
                  <a:defRPr/>
                </a:pPr>
                <a:r>
                  <a:rPr lang="tr-TR" sz="2400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SİMET</a:t>
                </a:r>
                <a:endParaRPr lang="en-US" sz="24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endParaRPr>
              </a:p>
            </p:txBody>
          </p:sp>
        </p:grpSp>
        <p:grpSp>
          <p:nvGrpSpPr>
            <p:cNvPr id="16" name="Group 16"/>
            <p:cNvGrpSpPr>
              <a:grpSpLocks/>
            </p:cNvGrpSpPr>
            <p:nvPr/>
          </p:nvGrpSpPr>
          <p:grpSpPr bwMode="auto">
            <a:xfrm>
              <a:off x="3465" y="909"/>
              <a:ext cx="549" cy="543"/>
              <a:chOff x="3321" y="816"/>
              <a:chExt cx="549" cy="543"/>
            </a:xfrm>
          </p:grpSpPr>
          <p:grpSp>
            <p:nvGrpSpPr>
              <p:cNvPr id="27" name="Group 17"/>
              <p:cNvGrpSpPr>
                <a:grpSpLocks/>
              </p:cNvGrpSpPr>
              <p:nvPr/>
            </p:nvGrpSpPr>
            <p:grpSpPr bwMode="auto">
              <a:xfrm>
                <a:off x="3321" y="816"/>
                <a:ext cx="549" cy="543"/>
                <a:chOff x="2016" y="1920"/>
                <a:chExt cx="1680" cy="1681"/>
              </a:xfrm>
            </p:grpSpPr>
            <p:sp>
              <p:nvSpPr>
                <p:cNvPr id="29" name="Oval 18"/>
                <p:cNvSpPr>
                  <a:spLocks noChangeArrowheads="1"/>
                </p:cNvSpPr>
                <p:nvPr/>
              </p:nvSpPr>
              <p:spPr bwMode="gray">
                <a:xfrm>
                  <a:off x="2016" y="1920"/>
                  <a:ext cx="1680" cy="1681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5490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30" name="Freeform 19"/>
                <p:cNvSpPr>
                  <a:spLocks/>
                </p:cNvSpPr>
                <p:nvPr/>
              </p:nvSpPr>
              <p:spPr bwMode="gray">
                <a:xfrm>
                  <a:off x="2209" y="1947"/>
                  <a:ext cx="1294" cy="634"/>
                </a:xfrm>
                <a:custGeom>
                  <a:avLst/>
                  <a:gdLst/>
                  <a:ahLst/>
                  <a:cxnLst>
                    <a:cxn ang="0">
                      <a:pos x="1301" y="401"/>
                    </a:cxn>
                    <a:cxn ang="0">
                      <a:pos x="1317" y="442"/>
                    </a:cxn>
                    <a:cxn ang="0">
                      <a:pos x="1321" y="481"/>
                    </a:cxn>
                    <a:cxn ang="0">
                      <a:pos x="1315" y="516"/>
                    </a:cxn>
                    <a:cxn ang="0">
                      <a:pos x="1298" y="550"/>
                    </a:cxn>
                    <a:cxn ang="0">
                      <a:pos x="1272" y="579"/>
                    </a:cxn>
                    <a:cxn ang="0">
                      <a:pos x="1239" y="604"/>
                    </a:cxn>
                    <a:cxn ang="0">
                      <a:pos x="1196" y="628"/>
                    </a:cxn>
                    <a:cxn ang="0">
                      <a:pos x="1147" y="649"/>
                    </a:cxn>
                    <a:cxn ang="0">
                      <a:pos x="1092" y="667"/>
                    </a:cxn>
                    <a:cxn ang="0">
                      <a:pos x="1031" y="683"/>
                    </a:cxn>
                    <a:cxn ang="0">
                      <a:pos x="967" y="694"/>
                    </a:cxn>
                    <a:cxn ang="0">
                      <a:pos x="896" y="704"/>
                    </a:cxn>
                    <a:cxn ang="0">
                      <a:pos x="824" y="710"/>
                    </a:cxn>
                    <a:cxn ang="0">
                      <a:pos x="795" y="712"/>
                    </a:cxn>
                    <a:cxn ang="0">
                      <a:pos x="476" y="712"/>
                    </a:cxn>
                    <a:cxn ang="0">
                      <a:pos x="472" y="712"/>
                    </a:cxn>
                    <a:cxn ang="0">
                      <a:pos x="409" y="708"/>
                    </a:cxn>
                    <a:cxn ang="0">
                      <a:pos x="348" y="704"/>
                    </a:cxn>
                    <a:cxn ang="0">
                      <a:pos x="290" y="696"/>
                    </a:cxn>
                    <a:cxn ang="0">
                      <a:pos x="235" y="689"/>
                    </a:cxn>
                    <a:cxn ang="0">
                      <a:pos x="186" y="677"/>
                    </a:cxn>
                    <a:cxn ang="0">
                      <a:pos x="141" y="663"/>
                    </a:cxn>
                    <a:cxn ang="0">
                      <a:pos x="102" y="648"/>
                    </a:cxn>
                    <a:cxn ang="0">
                      <a:pos x="67" y="630"/>
                    </a:cxn>
                    <a:cxn ang="0">
                      <a:pos x="39" y="608"/>
                    </a:cxn>
                    <a:cxn ang="0">
                      <a:pos x="18" y="583"/>
                    </a:cxn>
                    <a:cxn ang="0">
                      <a:pos x="6" y="554"/>
                    </a:cxn>
                    <a:cxn ang="0">
                      <a:pos x="0" y="524"/>
                    </a:cxn>
                    <a:cxn ang="0">
                      <a:pos x="0" y="520"/>
                    </a:cxn>
                    <a:cxn ang="0">
                      <a:pos x="4" y="487"/>
                    </a:cxn>
                    <a:cxn ang="0">
                      <a:pos x="16" y="446"/>
                    </a:cxn>
                    <a:cxn ang="0">
                      <a:pos x="51" y="370"/>
                    </a:cxn>
                    <a:cxn ang="0">
                      <a:pos x="94" y="299"/>
                    </a:cxn>
                    <a:cxn ang="0">
                      <a:pos x="147" y="235"/>
                    </a:cxn>
                    <a:cxn ang="0">
                      <a:pos x="204" y="176"/>
                    </a:cxn>
                    <a:cxn ang="0">
                      <a:pos x="270" y="125"/>
                    </a:cxn>
                    <a:cxn ang="0">
                      <a:pos x="341" y="82"/>
                    </a:cxn>
                    <a:cxn ang="0">
                      <a:pos x="415" y="47"/>
                    </a:cxn>
                    <a:cxn ang="0">
                      <a:pos x="497" y="21"/>
                    </a:cxn>
                    <a:cxn ang="0">
                      <a:pos x="581" y="6"/>
                    </a:cxn>
                    <a:cxn ang="0">
                      <a:pos x="667" y="0"/>
                    </a:cxn>
                    <a:cxn ang="0">
                      <a:pos x="667" y="0"/>
                    </a:cxn>
                    <a:cxn ang="0">
                      <a:pos x="759" y="6"/>
                    </a:cxn>
                    <a:cxn ang="0">
                      <a:pos x="847" y="23"/>
                    </a:cxn>
                    <a:cxn ang="0">
                      <a:pos x="932" y="53"/>
                    </a:cxn>
                    <a:cxn ang="0">
                      <a:pos x="1010" y="90"/>
                    </a:cxn>
                    <a:cxn ang="0">
                      <a:pos x="1082" y="137"/>
                    </a:cxn>
                    <a:cxn ang="0">
                      <a:pos x="1149" y="194"/>
                    </a:cxn>
                    <a:cxn ang="0">
                      <a:pos x="1208" y="256"/>
                    </a:cxn>
                    <a:cxn ang="0">
                      <a:pos x="1258" y="325"/>
                    </a:cxn>
                    <a:cxn ang="0">
                      <a:pos x="1301" y="401"/>
                    </a:cxn>
                    <a:cxn ang="0">
                      <a:pos x="1301" y="401"/>
                    </a:cxn>
                  </a:cxnLst>
                  <a:rect l="0" t="0" r="r" b="b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chemeClr val="accent1"/>
                    </a:gs>
                  </a:gsLst>
                  <a:lin ang="5400000" scaled="1"/>
                </a:gra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8" name="Text Box 20"/>
              <p:cNvSpPr txBox="1">
                <a:spLocks noChangeArrowheads="1"/>
              </p:cNvSpPr>
              <p:nvPr/>
            </p:nvSpPr>
            <p:spPr bwMode="gray">
              <a:xfrm>
                <a:off x="3403" y="1043"/>
                <a:ext cx="390" cy="214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0" hangingPunct="0">
                  <a:defRPr/>
                </a:pPr>
                <a:r>
                  <a:rPr lang="tr-TR" sz="1400" b="1" dirty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Bayi</a:t>
                </a:r>
                <a:endParaRPr lang="en-US" sz="1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grpSp>
          <p:nvGrpSpPr>
            <p:cNvPr id="23" name="Group 22"/>
            <p:cNvGrpSpPr>
              <a:grpSpLocks/>
            </p:cNvGrpSpPr>
            <p:nvPr/>
          </p:nvGrpSpPr>
          <p:grpSpPr bwMode="auto">
            <a:xfrm>
              <a:off x="1056" y="1746"/>
              <a:ext cx="1099" cy="1127"/>
              <a:chOff x="2016" y="1922"/>
              <a:chExt cx="1680" cy="1678"/>
            </a:xfrm>
          </p:grpSpPr>
          <p:sp>
            <p:nvSpPr>
              <p:cNvPr id="25" name="Oval 23"/>
              <p:cNvSpPr>
                <a:spLocks noChangeArrowheads="1"/>
              </p:cNvSpPr>
              <p:nvPr/>
            </p:nvSpPr>
            <p:spPr bwMode="gray">
              <a:xfrm>
                <a:off x="2016" y="1922"/>
                <a:ext cx="1680" cy="1678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72549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6" name="Freeform 24"/>
              <p:cNvSpPr>
                <a:spLocks/>
              </p:cNvSpPr>
              <p:nvPr/>
            </p:nvSpPr>
            <p:spPr bwMode="gray">
              <a:xfrm>
                <a:off x="2209" y="1950"/>
                <a:ext cx="1295" cy="634"/>
              </a:xfrm>
              <a:custGeom>
                <a:avLst/>
                <a:gdLst/>
                <a:ahLst/>
                <a:cxnLst>
                  <a:cxn ang="0">
                    <a:pos x="1301" y="401"/>
                  </a:cxn>
                  <a:cxn ang="0">
                    <a:pos x="1317" y="442"/>
                  </a:cxn>
                  <a:cxn ang="0">
                    <a:pos x="1321" y="481"/>
                  </a:cxn>
                  <a:cxn ang="0">
                    <a:pos x="1315" y="516"/>
                  </a:cxn>
                  <a:cxn ang="0">
                    <a:pos x="1298" y="550"/>
                  </a:cxn>
                  <a:cxn ang="0">
                    <a:pos x="1272" y="579"/>
                  </a:cxn>
                  <a:cxn ang="0">
                    <a:pos x="1239" y="604"/>
                  </a:cxn>
                  <a:cxn ang="0">
                    <a:pos x="1196" y="628"/>
                  </a:cxn>
                  <a:cxn ang="0">
                    <a:pos x="1147" y="649"/>
                  </a:cxn>
                  <a:cxn ang="0">
                    <a:pos x="1092" y="667"/>
                  </a:cxn>
                  <a:cxn ang="0">
                    <a:pos x="1031" y="683"/>
                  </a:cxn>
                  <a:cxn ang="0">
                    <a:pos x="967" y="694"/>
                  </a:cxn>
                  <a:cxn ang="0">
                    <a:pos x="896" y="704"/>
                  </a:cxn>
                  <a:cxn ang="0">
                    <a:pos x="824" y="710"/>
                  </a:cxn>
                  <a:cxn ang="0">
                    <a:pos x="795" y="712"/>
                  </a:cxn>
                  <a:cxn ang="0">
                    <a:pos x="476" y="712"/>
                  </a:cxn>
                  <a:cxn ang="0">
                    <a:pos x="472" y="712"/>
                  </a:cxn>
                  <a:cxn ang="0">
                    <a:pos x="409" y="708"/>
                  </a:cxn>
                  <a:cxn ang="0">
                    <a:pos x="348" y="704"/>
                  </a:cxn>
                  <a:cxn ang="0">
                    <a:pos x="290" y="696"/>
                  </a:cxn>
                  <a:cxn ang="0">
                    <a:pos x="235" y="689"/>
                  </a:cxn>
                  <a:cxn ang="0">
                    <a:pos x="186" y="677"/>
                  </a:cxn>
                  <a:cxn ang="0">
                    <a:pos x="141" y="663"/>
                  </a:cxn>
                  <a:cxn ang="0">
                    <a:pos x="102" y="648"/>
                  </a:cxn>
                  <a:cxn ang="0">
                    <a:pos x="67" y="630"/>
                  </a:cxn>
                  <a:cxn ang="0">
                    <a:pos x="39" y="608"/>
                  </a:cxn>
                  <a:cxn ang="0">
                    <a:pos x="18" y="583"/>
                  </a:cxn>
                  <a:cxn ang="0">
                    <a:pos x="6" y="554"/>
                  </a:cxn>
                  <a:cxn ang="0">
                    <a:pos x="0" y="524"/>
                  </a:cxn>
                  <a:cxn ang="0">
                    <a:pos x="0" y="520"/>
                  </a:cxn>
                  <a:cxn ang="0">
                    <a:pos x="4" y="487"/>
                  </a:cxn>
                  <a:cxn ang="0">
                    <a:pos x="16" y="446"/>
                  </a:cxn>
                  <a:cxn ang="0">
                    <a:pos x="51" y="370"/>
                  </a:cxn>
                  <a:cxn ang="0">
                    <a:pos x="94" y="299"/>
                  </a:cxn>
                  <a:cxn ang="0">
                    <a:pos x="147" y="235"/>
                  </a:cxn>
                  <a:cxn ang="0">
                    <a:pos x="204" y="176"/>
                  </a:cxn>
                  <a:cxn ang="0">
                    <a:pos x="270" y="125"/>
                  </a:cxn>
                  <a:cxn ang="0">
                    <a:pos x="341" y="82"/>
                  </a:cxn>
                  <a:cxn ang="0">
                    <a:pos x="415" y="47"/>
                  </a:cxn>
                  <a:cxn ang="0">
                    <a:pos x="497" y="21"/>
                  </a:cxn>
                  <a:cxn ang="0">
                    <a:pos x="581" y="6"/>
                  </a:cxn>
                  <a:cxn ang="0">
                    <a:pos x="667" y="0"/>
                  </a:cxn>
                  <a:cxn ang="0">
                    <a:pos x="667" y="0"/>
                  </a:cxn>
                  <a:cxn ang="0">
                    <a:pos x="759" y="6"/>
                  </a:cxn>
                  <a:cxn ang="0">
                    <a:pos x="847" y="23"/>
                  </a:cxn>
                  <a:cxn ang="0">
                    <a:pos x="932" y="53"/>
                  </a:cxn>
                  <a:cxn ang="0">
                    <a:pos x="1010" y="90"/>
                  </a:cxn>
                  <a:cxn ang="0">
                    <a:pos x="1082" y="137"/>
                  </a:cxn>
                  <a:cxn ang="0">
                    <a:pos x="1149" y="194"/>
                  </a:cxn>
                  <a:cxn ang="0">
                    <a:pos x="1208" y="256"/>
                  </a:cxn>
                  <a:cxn ang="0">
                    <a:pos x="1258" y="325"/>
                  </a:cxn>
                  <a:cxn ang="0">
                    <a:pos x="1301" y="401"/>
                  </a:cxn>
                  <a:cxn ang="0">
                    <a:pos x="1301" y="401"/>
                  </a:cxn>
                </a:cxnLst>
                <a:rect l="0" t="0" r="r" b="b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FF"/>
                  </a:gs>
                  <a:gs pos="100000">
                    <a:schemeClr val="accent2"/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8" name="Group 26"/>
            <p:cNvGrpSpPr>
              <a:grpSpLocks/>
            </p:cNvGrpSpPr>
            <p:nvPr/>
          </p:nvGrpSpPr>
          <p:grpSpPr bwMode="auto">
            <a:xfrm>
              <a:off x="1163" y="2071"/>
              <a:ext cx="3536" cy="1663"/>
              <a:chOff x="1019" y="1978"/>
              <a:chExt cx="3536" cy="1663"/>
            </a:xfrm>
          </p:grpSpPr>
          <p:grpSp>
            <p:nvGrpSpPr>
              <p:cNvPr id="19" name="Group 27"/>
              <p:cNvGrpSpPr>
                <a:grpSpLocks/>
              </p:cNvGrpSpPr>
              <p:nvPr/>
            </p:nvGrpSpPr>
            <p:grpSpPr bwMode="auto">
              <a:xfrm>
                <a:off x="3287" y="2388"/>
                <a:ext cx="1268" cy="1253"/>
                <a:chOff x="2028" y="1844"/>
                <a:chExt cx="1680" cy="1681"/>
              </a:xfrm>
            </p:grpSpPr>
            <p:sp>
              <p:nvSpPr>
                <p:cNvPr id="21" name="Oval 28"/>
                <p:cNvSpPr>
                  <a:spLocks noChangeArrowheads="1"/>
                </p:cNvSpPr>
                <p:nvPr/>
              </p:nvSpPr>
              <p:spPr bwMode="gray">
                <a:xfrm>
                  <a:off x="2028" y="1844"/>
                  <a:ext cx="1680" cy="1681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hlink">
                        <a:gamma/>
                        <a:shade val="54510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" name="Freeform 29"/>
                <p:cNvSpPr>
                  <a:spLocks/>
                </p:cNvSpPr>
                <p:nvPr/>
              </p:nvSpPr>
              <p:spPr bwMode="gray">
                <a:xfrm>
                  <a:off x="2208" y="1948"/>
                  <a:ext cx="1296" cy="634"/>
                </a:xfrm>
                <a:custGeom>
                  <a:avLst/>
                  <a:gdLst/>
                  <a:ahLst/>
                  <a:cxnLst>
                    <a:cxn ang="0">
                      <a:pos x="1301" y="401"/>
                    </a:cxn>
                    <a:cxn ang="0">
                      <a:pos x="1317" y="442"/>
                    </a:cxn>
                    <a:cxn ang="0">
                      <a:pos x="1321" y="481"/>
                    </a:cxn>
                    <a:cxn ang="0">
                      <a:pos x="1315" y="516"/>
                    </a:cxn>
                    <a:cxn ang="0">
                      <a:pos x="1298" y="550"/>
                    </a:cxn>
                    <a:cxn ang="0">
                      <a:pos x="1272" y="579"/>
                    </a:cxn>
                    <a:cxn ang="0">
                      <a:pos x="1239" y="604"/>
                    </a:cxn>
                    <a:cxn ang="0">
                      <a:pos x="1196" y="628"/>
                    </a:cxn>
                    <a:cxn ang="0">
                      <a:pos x="1147" y="649"/>
                    </a:cxn>
                    <a:cxn ang="0">
                      <a:pos x="1092" y="667"/>
                    </a:cxn>
                    <a:cxn ang="0">
                      <a:pos x="1031" y="683"/>
                    </a:cxn>
                    <a:cxn ang="0">
                      <a:pos x="967" y="694"/>
                    </a:cxn>
                    <a:cxn ang="0">
                      <a:pos x="896" y="704"/>
                    </a:cxn>
                    <a:cxn ang="0">
                      <a:pos x="824" y="710"/>
                    </a:cxn>
                    <a:cxn ang="0">
                      <a:pos x="795" y="712"/>
                    </a:cxn>
                    <a:cxn ang="0">
                      <a:pos x="476" y="712"/>
                    </a:cxn>
                    <a:cxn ang="0">
                      <a:pos x="472" y="712"/>
                    </a:cxn>
                    <a:cxn ang="0">
                      <a:pos x="409" y="708"/>
                    </a:cxn>
                    <a:cxn ang="0">
                      <a:pos x="348" y="704"/>
                    </a:cxn>
                    <a:cxn ang="0">
                      <a:pos x="290" y="696"/>
                    </a:cxn>
                    <a:cxn ang="0">
                      <a:pos x="235" y="689"/>
                    </a:cxn>
                    <a:cxn ang="0">
                      <a:pos x="186" y="677"/>
                    </a:cxn>
                    <a:cxn ang="0">
                      <a:pos x="141" y="663"/>
                    </a:cxn>
                    <a:cxn ang="0">
                      <a:pos x="102" y="648"/>
                    </a:cxn>
                    <a:cxn ang="0">
                      <a:pos x="67" y="630"/>
                    </a:cxn>
                    <a:cxn ang="0">
                      <a:pos x="39" y="608"/>
                    </a:cxn>
                    <a:cxn ang="0">
                      <a:pos x="18" y="583"/>
                    </a:cxn>
                    <a:cxn ang="0">
                      <a:pos x="6" y="554"/>
                    </a:cxn>
                    <a:cxn ang="0">
                      <a:pos x="0" y="524"/>
                    </a:cxn>
                    <a:cxn ang="0">
                      <a:pos x="0" y="520"/>
                    </a:cxn>
                    <a:cxn ang="0">
                      <a:pos x="4" y="487"/>
                    </a:cxn>
                    <a:cxn ang="0">
                      <a:pos x="16" y="446"/>
                    </a:cxn>
                    <a:cxn ang="0">
                      <a:pos x="51" y="370"/>
                    </a:cxn>
                    <a:cxn ang="0">
                      <a:pos x="94" y="299"/>
                    </a:cxn>
                    <a:cxn ang="0">
                      <a:pos x="147" y="235"/>
                    </a:cxn>
                    <a:cxn ang="0">
                      <a:pos x="204" y="176"/>
                    </a:cxn>
                    <a:cxn ang="0">
                      <a:pos x="270" y="125"/>
                    </a:cxn>
                    <a:cxn ang="0">
                      <a:pos x="341" y="82"/>
                    </a:cxn>
                    <a:cxn ang="0">
                      <a:pos x="415" y="47"/>
                    </a:cxn>
                    <a:cxn ang="0">
                      <a:pos x="497" y="21"/>
                    </a:cxn>
                    <a:cxn ang="0">
                      <a:pos x="581" y="6"/>
                    </a:cxn>
                    <a:cxn ang="0">
                      <a:pos x="667" y="0"/>
                    </a:cxn>
                    <a:cxn ang="0">
                      <a:pos x="667" y="0"/>
                    </a:cxn>
                    <a:cxn ang="0">
                      <a:pos x="759" y="6"/>
                    </a:cxn>
                    <a:cxn ang="0">
                      <a:pos x="847" y="23"/>
                    </a:cxn>
                    <a:cxn ang="0">
                      <a:pos x="932" y="53"/>
                    </a:cxn>
                    <a:cxn ang="0">
                      <a:pos x="1010" y="90"/>
                    </a:cxn>
                    <a:cxn ang="0">
                      <a:pos x="1082" y="137"/>
                    </a:cxn>
                    <a:cxn ang="0">
                      <a:pos x="1149" y="194"/>
                    </a:cxn>
                    <a:cxn ang="0">
                      <a:pos x="1208" y="256"/>
                    </a:cxn>
                    <a:cxn ang="0">
                      <a:pos x="1258" y="325"/>
                    </a:cxn>
                    <a:cxn ang="0">
                      <a:pos x="1301" y="401"/>
                    </a:cxn>
                    <a:cxn ang="0">
                      <a:pos x="1301" y="401"/>
                    </a:cxn>
                  </a:cxnLst>
                  <a:rect l="0" t="0" r="r" b="b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hlink">
                        <a:gamma/>
                        <a:tint val="0"/>
                        <a:invGamma/>
                      </a:schemeClr>
                    </a:gs>
                    <a:gs pos="100000">
                      <a:schemeClr val="hlink"/>
                    </a:gs>
                  </a:gsLst>
                  <a:lin ang="5400000" scaled="1"/>
                </a:gradFill>
                <a:ln w="0">
                  <a:noFill/>
                  <a:prstDash val="solid"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0" name="Text Box 30"/>
              <p:cNvSpPr txBox="1">
                <a:spLocks noChangeArrowheads="1"/>
              </p:cNvSpPr>
              <p:nvPr/>
            </p:nvSpPr>
            <p:spPr bwMode="gray">
              <a:xfrm>
                <a:off x="1019" y="1978"/>
                <a:ext cx="871" cy="6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0" hangingPunct="0">
                  <a:defRPr/>
                </a:pPr>
                <a:r>
                  <a:rPr lang="tr-TR" sz="2800" b="1" dirty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Çözüm</a:t>
                </a:r>
              </a:p>
              <a:p>
                <a:pPr algn="ctr" eaLnBrk="0" hangingPunct="0">
                  <a:defRPr/>
                </a:pPr>
                <a:r>
                  <a:rPr lang="tr-TR" sz="2800" b="1" dirty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Ortağı</a:t>
                </a:r>
                <a:endParaRPr lang="en-US" sz="28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endParaRPr>
              </a:p>
            </p:txBody>
          </p:sp>
        </p:grpSp>
      </p:grpSp>
      <p:sp>
        <p:nvSpPr>
          <p:cNvPr id="36" name="Text Box 30"/>
          <p:cNvSpPr txBox="1">
            <a:spLocks noChangeArrowheads="1"/>
          </p:cNvSpPr>
          <p:nvPr/>
        </p:nvSpPr>
        <p:spPr bwMode="gray">
          <a:xfrm>
            <a:off x="5724725" y="4407495"/>
            <a:ext cx="129554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tr-TR" sz="2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Dağıtıcı</a:t>
            </a:r>
            <a:endParaRPr lang="en-US" sz="2400" b="1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Katma Değer</a:t>
            </a:r>
            <a:endParaRPr lang="en-US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3017" name="AutoShape 9"/>
          <p:cNvSpPr>
            <a:spLocks noChangeAspect="1" noChangeArrowheads="1" noTextEdit="1"/>
          </p:cNvSpPr>
          <p:nvPr/>
        </p:nvSpPr>
        <p:spPr bwMode="gray">
          <a:xfrm flipH="1">
            <a:off x="4868863" y="3100388"/>
            <a:ext cx="909637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43027" name="Text Box 19"/>
          <p:cNvSpPr txBox="1">
            <a:spLocks noChangeArrowheads="1"/>
          </p:cNvSpPr>
          <p:nvPr/>
        </p:nvSpPr>
        <p:spPr bwMode="auto">
          <a:xfrm>
            <a:off x="755576" y="1340768"/>
            <a:ext cx="7848872" cy="39703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 eaLnBrk="0" hangingPunct="0">
              <a:buFont typeface="Arial" pitchFamily="34" charset="0"/>
              <a:buChar char="•"/>
            </a:pPr>
            <a:r>
              <a:rPr lang="tr-TR" b="1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tr-TR" b="1" dirty="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%100 kendi kaynaklarımız ile çalışmamız. </a:t>
            </a:r>
          </a:p>
          <a:p>
            <a:pPr algn="just" eaLnBrk="0" hangingPunct="0">
              <a:buFont typeface="Arial" pitchFamily="34" charset="0"/>
              <a:buChar char="•"/>
            </a:pPr>
            <a:endParaRPr lang="tr-TR" b="1" dirty="0" smtClean="0">
              <a:solidFill>
                <a:srgbClr val="0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 eaLnBrk="0" hangingPunct="0">
              <a:buFont typeface="Arial" pitchFamily="34" charset="0"/>
              <a:buChar char="•"/>
            </a:pPr>
            <a:r>
              <a:rPr lang="tr-TR" b="1" dirty="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Ağ Teknolojileri ve Veri İ</a:t>
            </a:r>
            <a:r>
              <a:rPr lang="en-AU" b="1" dirty="0" err="1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letişimi</a:t>
            </a:r>
            <a:r>
              <a:rPr lang="en-AU" b="1" dirty="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AU" b="1" dirty="0" err="1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alanında</a:t>
            </a:r>
            <a:r>
              <a:rPr lang="en-AU" b="1" dirty="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her </a:t>
            </a:r>
            <a:r>
              <a:rPr lang="en-AU" b="1" dirty="0" err="1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türlü</a:t>
            </a:r>
            <a:r>
              <a:rPr lang="en-AU" b="1" dirty="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AU" b="1" dirty="0" err="1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ihtiyaca</a:t>
            </a:r>
            <a:r>
              <a:rPr lang="en-AU" b="1" dirty="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AU" b="1" dirty="0" err="1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yönelik</a:t>
            </a:r>
            <a:r>
              <a:rPr lang="tr-TR" b="1" dirty="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pazarın ihtiyacını karşılamak.</a:t>
            </a:r>
          </a:p>
          <a:p>
            <a:pPr algn="just" eaLnBrk="0" hangingPunct="0">
              <a:buFont typeface="Arial" pitchFamily="34" charset="0"/>
              <a:buChar char="•"/>
            </a:pPr>
            <a:endParaRPr lang="tr-TR" b="1" dirty="0" smtClean="0">
              <a:solidFill>
                <a:srgbClr val="0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 eaLnBrk="0" hangingPunct="0">
              <a:buFont typeface="Arial" pitchFamily="34" charset="0"/>
              <a:buChar char="•"/>
            </a:pPr>
            <a:r>
              <a:rPr lang="tr-TR" b="1" dirty="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Güçlü teknik bilgisi ile üretmiş olduğumuz tüm içerik ve bilgiyi iş ortaklarımız ile paylaşmak.</a:t>
            </a:r>
          </a:p>
          <a:p>
            <a:pPr algn="just" eaLnBrk="0" hangingPunct="0">
              <a:buFont typeface="Arial" pitchFamily="34" charset="0"/>
              <a:buChar char="•"/>
            </a:pPr>
            <a:endParaRPr lang="tr-TR" b="1" dirty="0" smtClean="0">
              <a:solidFill>
                <a:srgbClr val="0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 eaLnBrk="0" hangingPunct="0">
              <a:buFont typeface="Arial" pitchFamily="34" charset="0"/>
              <a:buChar char="•"/>
            </a:pPr>
            <a:r>
              <a:rPr lang="tr-TR" b="1" dirty="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Sürekli öğrenmek ve geliştirmek için iç </a:t>
            </a:r>
            <a:r>
              <a:rPr lang="tr-TR" b="1" dirty="0" err="1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peryodik</a:t>
            </a:r>
            <a:r>
              <a:rPr lang="tr-TR" b="1" dirty="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iç eğitimler.</a:t>
            </a:r>
          </a:p>
          <a:p>
            <a:pPr algn="just" eaLnBrk="0" hangingPunct="0">
              <a:buFont typeface="Arial" pitchFamily="34" charset="0"/>
              <a:buChar char="•"/>
            </a:pPr>
            <a:endParaRPr lang="tr-TR" b="1" dirty="0" smtClean="0">
              <a:solidFill>
                <a:srgbClr val="0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 eaLnBrk="0" hangingPunct="0">
              <a:buFont typeface="Arial" pitchFamily="34" charset="0"/>
              <a:buChar char="•"/>
            </a:pPr>
            <a:r>
              <a:rPr lang="tr-TR" b="1" dirty="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Her hafta sonu iş ortaklarımıza ürün ve teknolojiler hakkında teknik ve satış ağırlıklı    eğitimlerin verilmesi. </a:t>
            </a:r>
            <a:endParaRPr lang="tr-TR" dirty="0" smtClean="0">
              <a:solidFill>
                <a:srgbClr val="000000"/>
              </a:solidFill>
            </a:endParaRPr>
          </a:p>
          <a:p>
            <a:pPr algn="ctr" eaLnBrk="0" hangingPunct="0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1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347864" y="6432524"/>
            <a:ext cx="3086100" cy="308844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tr-TR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Integrate</a:t>
            </a:r>
            <a:r>
              <a:rPr lang="tr-TR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with</a:t>
            </a:r>
            <a:r>
              <a:rPr lang="tr-TR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universe</a:t>
            </a:r>
            <a:endParaRPr lang="tr-TR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2" name="3 Veri Yer Tutucusu"/>
          <p:cNvSpPr txBox="1">
            <a:spLocks/>
          </p:cNvSpPr>
          <p:nvPr/>
        </p:nvSpPr>
        <p:spPr>
          <a:xfrm>
            <a:off x="395536" y="6445821"/>
            <a:ext cx="2394223" cy="295547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www.simet.com.tr</a:t>
            </a:r>
            <a:endParaRPr kumimoji="0" lang="tr-TR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Katma Değer</a:t>
            </a:r>
            <a:endParaRPr lang="en-US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3017" name="AutoShape 9"/>
          <p:cNvSpPr>
            <a:spLocks noChangeAspect="1" noChangeArrowheads="1" noTextEdit="1"/>
          </p:cNvSpPr>
          <p:nvPr/>
        </p:nvSpPr>
        <p:spPr bwMode="gray">
          <a:xfrm flipH="1">
            <a:off x="4868863" y="3100388"/>
            <a:ext cx="909637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43027" name="Text Box 19"/>
          <p:cNvSpPr txBox="1">
            <a:spLocks noChangeArrowheads="1"/>
          </p:cNvSpPr>
          <p:nvPr/>
        </p:nvSpPr>
        <p:spPr bwMode="auto">
          <a:xfrm>
            <a:off x="467544" y="1196752"/>
            <a:ext cx="8136904" cy="452431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 eaLnBrk="0" hangingPunct="0"/>
            <a:endParaRPr lang="tr-TR" b="1" dirty="0" smtClean="0">
              <a:solidFill>
                <a:srgbClr val="0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 eaLnBrk="0" hangingPunct="0">
              <a:buFont typeface="Arial" pitchFamily="34" charset="0"/>
              <a:buChar char="•"/>
            </a:pPr>
            <a:r>
              <a:rPr lang="tr-TR" b="1" dirty="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Her yıl eğitim için %10 kaynak ayrılması.</a:t>
            </a:r>
          </a:p>
          <a:p>
            <a:pPr algn="just" eaLnBrk="0" hangingPunct="0">
              <a:buFont typeface="Arial" pitchFamily="34" charset="0"/>
              <a:buChar char="•"/>
            </a:pPr>
            <a:endParaRPr lang="tr-TR" b="1" dirty="0" smtClean="0">
              <a:solidFill>
                <a:srgbClr val="0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 eaLnBrk="0" hangingPunct="0">
              <a:buFont typeface="Arial" pitchFamily="34" charset="0"/>
              <a:buChar char="•"/>
            </a:pPr>
            <a:r>
              <a:rPr lang="tr-TR" b="1" dirty="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Ürünlerimizin kurulum ve diğer özelliklerini kısa yollarla anlatan nasıl yapılır dokümanlarının ve canlı </a:t>
            </a:r>
            <a:r>
              <a:rPr lang="tr-TR" b="1" dirty="0" err="1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demolarını</a:t>
            </a:r>
            <a:r>
              <a:rPr lang="tr-TR" b="1" dirty="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internet üzerinde paylaşımı.</a:t>
            </a:r>
          </a:p>
          <a:p>
            <a:pPr algn="just" eaLnBrk="0" hangingPunct="0"/>
            <a:endParaRPr lang="tr-TR" b="1" dirty="0" smtClean="0">
              <a:solidFill>
                <a:srgbClr val="0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 eaLnBrk="0" hangingPunct="0">
              <a:buFont typeface="Arial" pitchFamily="34" charset="0"/>
              <a:buChar char="•"/>
            </a:pPr>
            <a:r>
              <a:rPr lang="tr-TR" b="1" dirty="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Proje yapılandırması, ürün konumlandırılması.</a:t>
            </a:r>
          </a:p>
          <a:p>
            <a:pPr algn="just" eaLnBrk="0" hangingPunct="0">
              <a:buFont typeface="Arial" pitchFamily="34" charset="0"/>
              <a:buChar char="•"/>
            </a:pPr>
            <a:endParaRPr lang="tr-TR" b="1" dirty="0" smtClean="0">
              <a:solidFill>
                <a:srgbClr val="0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 eaLnBrk="0" hangingPunct="0">
              <a:buFont typeface="Arial" pitchFamily="34" charset="0"/>
              <a:buChar char="•"/>
            </a:pPr>
            <a:r>
              <a:rPr lang="tr-TR" b="1" dirty="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Ürünlerimizin tamamına donanım müdahalesi.</a:t>
            </a:r>
          </a:p>
          <a:p>
            <a:pPr algn="just" eaLnBrk="0" hangingPunct="0"/>
            <a:endParaRPr lang="tr-TR" b="1" dirty="0" smtClean="0">
              <a:solidFill>
                <a:srgbClr val="0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 eaLnBrk="0" hangingPunct="0">
              <a:buFont typeface="Arial" pitchFamily="34" charset="0"/>
              <a:buChar char="•"/>
            </a:pPr>
            <a:r>
              <a:rPr lang="tr-TR" b="1" dirty="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Tüm ürünlerimizin kullanım ömrü sonuna kadar desteğin verilmesi.</a:t>
            </a:r>
          </a:p>
          <a:p>
            <a:pPr algn="just" eaLnBrk="0" hangingPunct="0"/>
            <a:endParaRPr lang="tr-TR" b="1" dirty="0" smtClean="0">
              <a:solidFill>
                <a:srgbClr val="0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 eaLnBrk="0" hangingPunct="0">
              <a:buFont typeface="Arial" pitchFamily="34" charset="0"/>
              <a:buChar char="•"/>
            </a:pPr>
            <a:r>
              <a:rPr lang="tr-TR" b="1" dirty="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Tüm RMA prosedürlerini Simet tarafından işletilmesi</a:t>
            </a:r>
            <a:r>
              <a:rPr lang="tr-TR" b="1" dirty="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tr-TR" dirty="0" smtClean="0">
              <a:solidFill>
                <a:srgbClr val="000000"/>
              </a:solidFill>
            </a:endParaRPr>
          </a:p>
          <a:p>
            <a:pPr algn="ctr" eaLnBrk="0" hangingPunct="0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1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347864" y="6432524"/>
            <a:ext cx="3086100" cy="308844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tr-TR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Integrate</a:t>
            </a:r>
            <a:r>
              <a:rPr lang="tr-TR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with</a:t>
            </a:r>
            <a:r>
              <a:rPr lang="tr-TR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universe</a:t>
            </a:r>
            <a:endParaRPr lang="tr-TR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2" name="3 Veri Yer Tutucusu"/>
          <p:cNvSpPr txBox="1">
            <a:spLocks/>
          </p:cNvSpPr>
          <p:nvPr/>
        </p:nvSpPr>
        <p:spPr>
          <a:xfrm>
            <a:off x="395536" y="6445821"/>
            <a:ext cx="2394223" cy="295547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www.simet.com.tr</a:t>
            </a:r>
            <a:endParaRPr kumimoji="0" lang="tr-TR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tr-T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Satış Stratejileri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pSp>
        <p:nvGrpSpPr>
          <p:cNvPr id="69635" name="Group 3"/>
          <p:cNvGrpSpPr>
            <a:grpSpLocks/>
          </p:cNvGrpSpPr>
          <p:nvPr/>
        </p:nvGrpSpPr>
        <p:grpSpPr bwMode="auto">
          <a:xfrm>
            <a:off x="251520" y="1340897"/>
            <a:ext cx="7669434" cy="4582253"/>
            <a:chOff x="559" y="1194"/>
            <a:chExt cx="4268" cy="2550"/>
          </a:xfrm>
        </p:grpSpPr>
        <p:sp>
          <p:nvSpPr>
            <p:cNvPr id="69636" name="Freeform 4"/>
            <p:cNvSpPr>
              <a:spLocks noEditPoints="1"/>
            </p:cNvSpPr>
            <p:nvPr/>
          </p:nvSpPr>
          <p:spPr bwMode="gray">
            <a:xfrm rot="-1358056">
              <a:off x="877" y="1765"/>
              <a:ext cx="3839" cy="1527"/>
            </a:xfrm>
            <a:custGeom>
              <a:avLst/>
              <a:gdLst/>
              <a:ahLst/>
              <a:cxnLst>
                <a:cxn ang="0">
                  <a:pos x="1692" y="12"/>
                </a:cxn>
                <a:cxn ang="0">
                  <a:pos x="1234" y="74"/>
                </a:cxn>
                <a:cxn ang="0">
                  <a:pos x="828" y="182"/>
                </a:cxn>
                <a:cxn ang="0">
                  <a:pos x="486" y="330"/>
                </a:cxn>
                <a:cxn ang="0">
                  <a:pos x="226" y="510"/>
                </a:cxn>
                <a:cxn ang="0">
                  <a:pos x="58" y="718"/>
                </a:cxn>
                <a:cxn ang="0">
                  <a:pos x="0" y="944"/>
                </a:cxn>
                <a:cxn ang="0">
                  <a:pos x="58" y="1170"/>
                </a:cxn>
                <a:cxn ang="0">
                  <a:pos x="226" y="1378"/>
                </a:cxn>
                <a:cxn ang="0">
                  <a:pos x="486" y="1558"/>
                </a:cxn>
                <a:cxn ang="0">
                  <a:pos x="828" y="1706"/>
                </a:cxn>
                <a:cxn ang="0">
                  <a:pos x="1234" y="1814"/>
                </a:cxn>
                <a:cxn ang="0">
                  <a:pos x="1692" y="1876"/>
                </a:cxn>
                <a:cxn ang="0">
                  <a:pos x="2186" y="1884"/>
                </a:cxn>
                <a:cxn ang="0">
                  <a:pos x="2658" y="1840"/>
                </a:cxn>
                <a:cxn ang="0">
                  <a:pos x="3084" y="1746"/>
                </a:cxn>
                <a:cxn ang="0">
                  <a:pos x="3448" y="1612"/>
                </a:cxn>
                <a:cxn ang="0">
                  <a:pos x="3738" y="1442"/>
                </a:cxn>
                <a:cxn ang="0">
                  <a:pos x="3938" y="1242"/>
                </a:cxn>
                <a:cxn ang="0">
                  <a:pos x="4034" y="1022"/>
                </a:cxn>
                <a:cxn ang="0">
                  <a:pos x="4014" y="790"/>
                </a:cxn>
                <a:cxn ang="0">
                  <a:pos x="3882" y="576"/>
                </a:cxn>
                <a:cxn ang="0">
                  <a:pos x="3650" y="386"/>
                </a:cxn>
                <a:cxn ang="0">
                  <a:pos x="3334" y="228"/>
                </a:cxn>
                <a:cxn ang="0">
                  <a:pos x="2948" y="106"/>
                </a:cxn>
                <a:cxn ang="0">
                  <a:pos x="2506" y="28"/>
                </a:cxn>
                <a:cxn ang="0">
                  <a:pos x="2020" y="0"/>
                </a:cxn>
                <a:cxn ang="0">
                  <a:pos x="1606" y="1736"/>
                </a:cxn>
                <a:cxn ang="0">
                  <a:pos x="1164" y="1678"/>
                </a:cxn>
                <a:cxn ang="0">
                  <a:pos x="776" y="1576"/>
                </a:cxn>
                <a:cxn ang="0">
                  <a:pos x="458" y="1436"/>
                </a:cxn>
                <a:cxn ang="0">
                  <a:pos x="224" y="1266"/>
                </a:cxn>
                <a:cxn ang="0">
                  <a:pos x="88" y="1074"/>
                </a:cxn>
                <a:cxn ang="0">
                  <a:pos x="68" y="864"/>
                </a:cxn>
                <a:cxn ang="0">
                  <a:pos x="166" y="664"/>
                </a:cxn>
                <a:cxn ang="0">
                  <a:pos x="370" y="486"/>
                </a:cxn>
                <a:cxn ang="0">
                  <a:pos x="662" y="336"/>
                </a:cxn>
                <a:cxn ang="0">
                  <a:pos x="1028" y="222"/>
                </a:cxn>
                <a:cxn ang="0">
                  <a:pos x="1454" y="148"/>
                </a:cxn>
                <a:cxn ang="0">
                  <a:pos x="1922" y="120"/>
                </a:cxn>
                <a:cxn ang="0">
                  <a:pos x="2392" y="148"/>
                </a:cxn>
                <a:cxn ang="0">
                  <a:pos x="2818" y="222"/>
                </a:cxn>
                <a:cxn ang="0">
                  <a:pos x="3184" y="336"/>
                </a:cxn>
                <a:cxn ang="0">
                  <a:pos x="3476" y="486"/>
                </a:cxn>
                <a:cxn ang="0">
                  <a:pos x="3680" y="664"/>
                </a:cxn>
                <a:cxn ang="0">
                  <a:pos x="3778" y="864"/>
                </a:cxn>
                <a:cxn ang="0">
                  <a:pos x="3758" y="1074"/>
                </a:cxn>
                <a:cxn ang="0">
                  <a:pos x="3622" y="1266"/>
                </a:cxn>
                <a:cxn ang="0">
                  <a:pos x="3388" y="1436"/>
                </a:cxn>
                <a:cxn ang="0">
                  <a:pos x="3070" y="1576"/>
                </a:cxn>
                <a:cxn ang="0">
                  <a:pos x="2682" y="1678"/>
                </a:cxn>
                <a:cxn ang="0">
                  <a:pos x="2240" y="1736"/>
                </a:cxn>
              </a:cxnLst>
              <a:rect l="0" t="0" r="r" b="b"/>
              <a:pathLst>
                <a:path w="4040" h="1888">
                  <a:moveTo>
                    <a:pt x="2020" y="0"/>
                  </a:moveTo>
                  <a:lnTo>
                    <a:pt x="1854" y="4"/>
                  </a:lnTo>
                  <a:lnTo>
                    <a:pt x="1692" y="12"/>
                  </a:lnTo>
                  <a:lnTo>
                    <a:pt x="1534" y="28"/>
                  </a:lnTo>
                  <a:lnTo>
                    <a:pt x="1382" y="48"/>
                  </a:lnTo>
                  <a:lnTo>
                    <a:pt x="1234" y="74"/>
                  </a:lnTo>
                  <a:lnTo>
                    <a:pt x="1092" y="106"/>
                  </a:lnTo>
                  <a:lnTo>
                    <a:pt x="956" y="142"/>
                  </a:lnTo>
                  <a:lnTo>
                    <a:pt x="828" y="182"/>
                  </a:lnTo>
                  <a:lnTo>
                    <a:pt x="706" y="228"/>
                  </a:lnTo>
                  <a:lnTo>
                    <a:pt x="592" y="276"/>
                  </a:lnTo>
                  <a:lnTo>
                    <a:pt x="486" y="330"/>
                  </a:lnTo>
                  <a:lnTo>
                    <a:pt x="390" y="386"/>
                  </a:lnTo>
                  <a:lnTo>
                    <a:pt x="302" y="446"/>
                  </a:lnTo>
                  <a:lnTo>
                    <a:pt x="226" y="510"/>
                  </a:lnTo>
                  <a:lnTo>
                    <a:pt x="158" y="576"/>
                  </a:lnTo>
                  <a:lnTo>
                    <a:pt x="102" y="646"/>
                  </a:lnTo>
                  <a:lnTo>
                    <a:pt x="58" y="718"/>
                  </a:lnTo>
                  <a:lnTo>
                    <a:pt x="26" y="790"/>
                  </a:lnTo>
                  <a:lnTo>
                    <a:pt x="6" y="866"/>
                  </a:lnTo>
                  <a:lnTo>
                    <a:pt x="0" y="944"/>
                  </a:lnTo>
                  <a:lnTo>
                    <a:pt x="6" y="1022"/>
                  </a:lnTo>
                  <a:lnTo>
                    <a:pt x="26" y="1098"/>
                  </a:lnTo>
                  <a:lnTo>
                    <a:pt x="58" y="1170"/>
                  </a:lnTo>
                  <a:lnTo>
                    <a:pt x="102" y="1242"/>
                  </a:lnTo>
                  <a:lnTo>
                    <a:pt x="158" y="1312"/>
                  </a:lnTo>
                  <a:lnTo>
                    <a:pt x="226" y="1378"/>
                  </a:lnTo>
                  <a:lnTo>
                    <a:pt x="302" y="1442"/>
                  </a:lnTo>
                  <a:lnTo>
                    <a:pt x="390" y="1502"/>
                  </a:lnTo>
                  <a:lnTo>
                    <a:pt x="486" y="1558"/>
                  </a:lnTo>
                  <a:lnTo>
                    <a:pt x="592" y="1612"/>
                  </a:lnTo>
                  <a:lnTo>
                    <a:pt x="706" y="1660"/>
                  </a:lnTo>
                  <a:lnTo>
                    <a:pt x="828" y="1706"/>
                  </a:lnTo>
                  <a:lnTo>
                    <a:pt x="956" y="1746"/>
                  </a:lnTo>
                  <a:lnTo>
                    <a:pt x="1092" y="1782"/>
                  </a:lnTo>
                  <a:lnTo>
                    <a:pt x="1234" y="1814"/>
                  </a:lnTo>
                  <a:lnTo>
                    <a:pt x="1382" y="1840"/>
                  </a:lnTo>
                  <a:lnTo>
                    <a:pt x="1534" y="1860"/>
                  </a:lnTo>
                  <a:lnTo>
                    <a:pt x="1692" y="1876"/>
                  </a:lnTo>
                  <a:lnTo>
                    <a:pt x="1854" y="1884"/>
                  </a:lnTo>
                  <a:lnTo>
                    <a:pt x="2020" y="1888"/>
                  </a:lnTo>
                  <a:lnTo>
                    <a:pt x="2186" y="1884"/>
                  </a:lnTo>
                  <a:lnTo>
                    <a:pt x="2348" y="1876"/>
                  </a:lnTo>
                  <a:lnTo>
                    <a:pt x="2506" y="1860"/>
                  </a:lnTo>
                  <a:lnTo>
                    <a:pt x="2658" y="1840"/>
                  </a:lnTo>
                  <a:lnTo>
                    <a:pt x="2806" y="1814"/>
                  </a:lnTo>
                  <a:lnTo>
                    <a:pt x="2948" y="1782"/>
                  </a:lnTo>
                  <a:lnTo>
                    <a:pt x="3084" y="1746"/>
                  </a:lnTo>
                  <a:lnTo>
                    <a:pt x="3212" y="1706"/>
                  </a:lnTo>
                  <a:lnTo>
                    <a:pt x="3334" y="1660"/>
                  </a:lnTo>
                  <a:lnTo>
                    <a:pt x="3448" y="1612"/>
                  </a:lnTo>
                  <a:lnTo>
                    <a:pt x="3554" y="1558"/>
                  </a:lnTo>
                  <a:lnTo>
                    <a:pt x="3650" y="1502"/>
                  </a:lnTo>
                  <a:lnTo>
                    <a:pt x="3738" y="1442"/>
                  </a:lnTo>
                  <a:lnTo>
                    <a:pt x="3814" y="1378"/>
                  </a:lnTo>
                  <a:lnTo>
                    <a:pt x="3882" y="1312"/>
                  </a:lnTo>
                  <a:lnTo>
                    <a:pt x="3938" y="1242"/>
                  </a:lnTo>
                  <a:lnTo>
                    <a:pt x="3982" y="1170"/>
                  </a:lnTo>
                  <a:lnTo>
                    <a:pt x="4014" y="1098"/>
                  </a:lnTo>
                  <a:lnTo>
                    <a:pt x="4034" y="1022"/>
                  </a:lnTo>
                  <a:lnTo>
                    <a:pt x="4040" y="944"/>
                  </a:lnTo>
                  <a:lnTo>
                    <a:pt x="4034" y="866"/>
                  </a:lnTo>
                  <a:lnTo>
                    <a:pt x="4014" y="790"/>
                  </a:lnTo>
                  <a:lnTo>
                    <a:pt x="3982" y="718"/>
                  </a:lnTo>
                  <a:lnTo>
                    <a:pt x="3938" y="646"/>
                  </a:lnTo>
                  <a:lnTo>
                    <a:pt x="3882" y="576"/>
                  </a:lnTo>
                  <a:lnTo>
                    <a:pt x="3814" y="510"/>
                  </a:lnTo>
                  <a:lnTo>
                    <a:pt x="3738" y="446"/>
                  </a:lnTo>
                  <a:lnTo>
                    <a:pt x="3650" y="386"/>
                  </a:lnTo>
                  <a:lnTo>
                    <a:pt x="3554" y="330"/>
                  </a:lnTo>
                  <a:lnTo>
                    <a:pt x="3448" y="276"/>
                  </a:lnTo>
                  <a:lnTo>
                    <a:pt x="3334" y="228"/>
                  </a:lnTo>
                  <a:lnTo>
                    <a:pt x="3212" y="182"/>
                  </a:lnTo>
                  <a:lnTo>
                    <a:pt x="3084" y="142"/>
                  </a:lnTo>
                  <a:lnTo>
                    <a:pt x="2948" y="106"/>
                  </a:lnTo>
                  <a:lnTo>
                    <a:pt x="2806" y="74"/>
                  </a:lnTo>
                  <a:lnTo>
                    <a:pt x="2658" y="48"/>
                  </a:lnTo>
                  <a:lnTo>
                    <a:pt x="2506" y="28"/>
                  </a:lnTo>
                  <a:lnTo>
                    <a:pt x="2348" y="12"/>
                  </a:lnTo>
                  <a:lnTo>
                    <a:pt x="2186" y="4"/>
                  </a:lnTo>
                  <a:lnTo>
                    <a:pt x="2020" y="0"/>
                  </a:lnTo>
                  <a:close/>
                  <a:moveTo>
                    <a:pt x="1922" y="1748"/>
                  </a:moveTo>
                  <a:lnTo>
                    <a:pt x="1762" y="1746"/>
                  </a:lnTo>
                  <a:lnTo>
                    <a:pt x="1606" y="1736"/>
                  </a:lnTo>
                  <a:lnTo>
                    <a:pt x="1454" y="1722"/>
                  </a:lnTo>
                  <a:lnTo>
                    <a:pt x="1306" y="1702"/>
                  </a:lnTo>
                  <a:lnTo>
                    <a:pt x="1164" y="1678"/>
                  </a:lnTo>
                  <a:lnTo>
                    <a:pt x="1028" y="1648"/>
                  </a:lnTo>
                  <a:lnTo>
                    <a:pt x="898" y="1614"/>
                  </a:lnTo>
                  <a:lnTo>
                    <a:pt x="776" y="1576"/>
                  </a:lnTo>
                  <a:lnTo>
                    <a:pt x="662" y="1532"/>
                  </a:lnTo>
                  <a:lnTo>
                    <a:pt x="554" y="1486"/>
                  </a:lnTo>
                  <a:lnTo>
                    <a:pt x="458" y="1436"/>
                  </a:lnTo>
                  <a:lnTo>
                    <a:pt x="370" y="1382"/>
                  </a:lnTo>
                  <a:lnTo>
                    <a:pt x="292" y="1326"/>
                  </a:lnTo>
                  <a:lnTo>
                    <a:pt x="224" y="1266"/>
                  </a:lnTo>
                  <a:lnTo>
                    <a:pt x="166" y="1204"/>
                  </a:lnTo>
                  <a:lnTo>
                    <a:pt x="122" y="1140"/>
                  </a:lnTo>
                  <a:lnTo>
                    <a:pt x="88" y="1074"/>
                  </a:lnTo>
                  <a:lnTo>
                    <a:pt x="68" y="1004"/>
                  </a:lnTo>
                  <a:lnTo>
                    <a:pt x="62" y="934"/>
                  </a:lnTo>
                  <a:lnTo>
                    <a:pt x="68" y="864"/>
                  </a:lnTo>
                  <a:lnTo>
                    <a:pt x="88" y="796"/>
                  </a:lnTo>
                  <a:lnTo>
                    <a:pt x="122" y="730"/>
                  </a:lnTo>
                  <a:lnTo>
                    <a:pt x="166" y="664"/>
                  </a:lnTo>
                  <a:lnTo>
                    <a:pt x="224" y="602"/>
                  </a:lnTo>
                  <a:lnTo>
                    <a:pt x="292" y="544"/>
                  </a:lnTo>
                  <a:lnTo>
                    <a:pt x="370" y="486"/>
                  </a:lnTo>
                  <a:lnTo>
                    <a:pt x="458" y="434"/>
                  </a:lnTo>
                  <a:lnTo>
                    <a:pt x="554" y="382"/>
                  </a:lnTo>
                  <a:lnTo>
                    <a:pt x="662" y="336"/>
                  </a:lnTo>
                  <a:lnTo>
                    <a:pt x="776" y="294"/>
                  </a:lnTo>
                  <a:lnTo>
                    <a:pt x="898" y="256"/>
                  </a:lnTo>
                  <a:lnTo>
                    <a:pt x="1028" y="222"/>
                  </a:lnTo>
                  <a:lnTo>
                    <a:pt x="1164" y="192"/>
                  </a:lnTo>
                  <a:lnTo>
                    <a:pt x="1306" y="166"/>
                  </a:lnTo>
                  <a:lnTo>
                    <a:pt x="1454" y="148"/>
                  </a:lnTo>
                  <a:lnTo>
                    <a:pt x="1606" y="132"/>
                  </a:lnTo>
                  <a:lnTo>
                    <a:pt x="1762" y="124"/>
                  </a:lnTo>
                  <a:lnTo>
                    <a:pt x="1922" y="120"/>
                  </a:lnTo>
                  <a:lnTo>
                    <a:pt x="2084" y="124"/>
                  </a:lnTo>
                  <a:lnTo>
                    <a:pt x="2240" y="132"/>
                  </a:lnTo>
                  <a:lnTo>
                    <a:pt x="2392" y="148"/>
                  </a:lnTo>
                  <a:lnTo>
                    <a:pt x="2540" y="166"/>
                  </a:lnTo>
                  <a:lnTo>
                    <a:pt x="2682" y="192"/>
                  </a:lnTo>
                  <a:lnTo>
                    <a:pt x="2818" y="222"/>
                  </a:lnTo>
                  <a:lnTo>
                    <a:pt x="2948" y="256"/>
                  </a:lnTo>
                  <a:lnTo>
                    <a:pt x="3070" y="294"/>
                  </a:lnTo>
                  <a:lnTo>
                    <a:pt x="3184" y="336"/>
                  </a:lnTo>
                  <a:lnTo>
                    <a:pt x="3292" y="382"/>
                  </a:lnTo>
                  <a:lnTo>
                    <a:pt x="3388" y="434"/>
                  </a:lnTo>
                  <a:lnTo>
                    <a:pt x="3476" y="486"/>
                  </a:lnTo>
                  <a:lnTo>
                    <a:pt x="3554" y="544"/>
                  </a:lnTo>
                  <a:lnTo>
                    <a:pt x="3622" y="602"/>
                  </a:lnTo>
                  <a:lnTo>
                    <a:pt x="3680" y="664"/>
                  </a:lnTo>
                  <a:lnTo>
                    <a:pt x="3724" y="730"/>
                  </a:lnTo>
                  <a:lnTo>
                    <a:pt x="3758" y="796"/>
                  </a:lnTo>
                  <a:lnTo>
                    <a:pt x="3778" y="864"/>
                  </a:lnTo>
                  <a:lnTo>
                    <a:pt x="3784" y="934"/>
                  </a:lnTo>
                  <a:lnTo>
                    <a:pt x="3778" y="1004"/>
                  </a:lnTo>
                  <a:lnTo>
                    <a:pt x="3758" y="1074"/>
                  </a:lnTo>
                  <a:lnTo>
                    <a:pt x="3724" y="1140"/>
                  </a:lnTo>
                  <a:lnTo>
                    <a:pt x="3680" y="1204"/>
                  </a:lnTo>
                  <a:lnTo>
                    <a:pt x="3622" y="1266"/>
                  </a:lnTo>
                  <a:lnTo>
                    <a:pt x="3554" y="1326"/>
                  </a:lnTo>
                  <a:lnTo>
                    <a:pt x="3476" y="1382"/>
                  </a:lnTo>
                  <a:lnTo>
                    <a:pt x="3388" y="1436"/>
                  </a:lnTo>
                  <a:lnTo>
                    <a:pt x="3292" y="1486"/>
                  </a:lnTo>
                  <a:lnTo>
                    <a:pt x="3184" y="1532"/>
                  </a:lnTo>
                  <a:lnTo>
                    <a:pt x="3070" y="1576"/>
                  </a:lnTo>
                  <a:lnTo>
                    <a:pt x="2948" y="1614"/>
                  </a:lnTo>
                  <a:lnTo>
                    <a:pt x="2818" y="1648"/>
                  </a:lnTo>
                  <a:lnTo>
                    <a:pt x="2682" y="1678"/>
                  </a:lnTo>
                  <a:lnTo>
                    <a:pt x="2540" y="1702"/>
                  </a:lnTo>
                  <a:lnTo>
                    <a:pt x="2392" y="1722"/>
                  </a:lnTo>
                  <a:lnTo>
                    <a:pt x="2240" y="1736"/>
                  </a:lnTo>
                  <a:lnTo>
                    <a:pt x="2084" y="1746"/>
                  </a:lnTo>
                  <a:lnTo>
                    <a:pt x="1922" y="1748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42353"/>
                    <a:invGamma/>
                    <a:alpha val="36000"/>
                  </a:schemeClr>
                </a:gs>
                <a:gs pos="100000">
                  <a:schemeClr val="bg2"/>
                </a:gs>
              </a:gsLst>
              <a:lin ang="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69637" name="Oval 5"/>
            <p:cNvSpPr>
              <a:spLocks noChangeArrowheads="1"/>
            </p:cNvSpPr>
            <p:nvPr/>
          </p:nvSpPr>
          <p:spPr bwMode="gray">
            <a:xfrm rot="20056323">
              <a:off x="2691" y="1667"/>
              <a:ext cx="672" cy="192"/>
            </a:xfrm>
            <a:prstGeom prst="ellipse">
              <a:avLst/>
            </a:prstGeom>
            <a:gradFill rotWithShape="1">
              <a:gsLst>
                <a:gs pos="0">
                  <a:srgbClr val="5F5F5F"/>
                </a:gs>
                <a:gs pos="100000">
                  <a:srgbClr val="84A5CA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9638" name="Oval 6"/>
            <p:cNvSpPr>
              <a:spLocks noChangeArrowheads="1"/>
            </p:cNvSpPr>
            <p:nvPr/>
          </p:nvSpPr>
          <p:spPr bwMode="gray">
            <a:xfrm rot="20056323">
              <a:off x="4014" y="1611"/>
              <a:ext cx="672" cy="192"/>
            </a:xfrm>
            <a:prstGeom prst="ellipse">
              <a:avLst/>
            </a:prstGeom>
            <a:gradFill rotWithShape="1">
              <a:gsLst>
                <a:gs pos="0">
                  <a:srgbClr val="5F5F5F"/>
                </a:gs>
                <a:gs pos="100000">
                  <a:srgbClr val="84A5CA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9639" name="Oval 7"/>
            <p:cNvSpPr>
              <a:spLocks noChangeArrowheads="1"/>
            </p:cNvSpPr>
            <p:nvPr/>
          </p:nvSpPr>
          <p:spPr bwMode="gray">
            <a:xfrm rot="-1543677">
              <a:off x="1872" y="3456"/>
              <a:ext cx="672" cy="192"/>
            </a:xfrm>
            <a:prstGeom prst="ellipse">
              <a:avLst/>
            </a:prstGeom>
            <a:gradFill rotWithShape="1">
              <a:gsLst>
                <a:gs pos="0">
                  <a:srgbClr val="5F5F5F"/>
                </a:gs>
                <a:gs pos="100000">
                  <a:srgbClr val="84A5CA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9640" name="Oval 8"/>
            <p:cNvSpPr>
              <a:spLocks noChangeArrowheads="1"/>
            </p:cNvSpPr>
            <p:nvPr/>
          </p:nvSpPr>
          <p:spPr bwMode="gray">
            <a:xfrm rot="20056323">
              <a:off x="4141" y="2494"/>
              <a:ext cx="686" cy="230"/>
            </a:xfrm>
            <a:prstGeom prst="ellipse">
              <a:avLst/>
            </a:prstGeom>
            <a:gradFill rotWithShape="1">
              <a:gsLst>
                <a:gs pos="0">
                  <a:srgbClr val="5F5F5F"/>
                </a:gs>
                <a:gs pos="100000">
                  <a:srgbClr val="84A5CA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9641" name="Oval 9"/>
            <p:cNvSpPr>
              <a:spLocks noChangeArrowheads="1"/>
            </p:cNvSpPr>
            <p:nvPr/>
          </p:nvSpPr>
          <p:spPr bwMode="gray">
            <a:xfrm rot="-1543677">
              <a:off x="1344" y="2544"/>
              <a:ext cx="672" cy="192"/>
            </a:xfrm>
            <a:prstGeom prst="ellipse">
              <a:avLst/>
            </a:prstGeom>
            <a:gradFill rotWithShape="1">
              <a:gsLst>
                <a:gs pos="0">
                  <a:srgbClr val="5F5F5F"/>
                </a:gs>
                <a:gs pos="100000">
                  <a:srgbClr val="84A5CA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9642" name="Oval 10"/>
            <p:cNvSpPr>
              <a:spLocks noChangeArrowheads="1"/>
            </p:cNvSpPr>
            <p:nvPr/>
          </p:nvSpPr>
          <p:spPr bwMode="gray">
            <a:xfrm>
              <a:off x="2202" y="1234"/>
              <a:ext cx="794" cy="756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34510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tr-TR"/>
            </a:p>
          </p:txBody>
        </p:sp>
        <p:sp>
          <p:nvSpPr>
            <p:cNvPr id="69643" name="Oval 11"/>
            <p:cNvSpPr>
              <a:spLocks noChangeArrowheads="1"/>
            </p:cNvSpPr>
            <p:nvPr/>
          </p:nvSpPr>
          <p:spPr bwMode="gray">
            <a:xfrm>
              <a:off x="1000" y="2035"/>
              <a:ext cx="800" cy="784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31373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tr-TR"/>
            </a:p>
          </p:txBody>
        </p:sp>
        <p:sp>
          <p:nvSpPr>
            <p:cNvPr id="69644" name="Oval 12"/>
            <p:cNvSpPr>
              <a:spLocks noChangeArrowheads="1"/>
            </p:cNvSpPr>
            <p:nvPr/>
          </p:nvSpPr>
          <p:spPr bwMode="gray">
            <a:xfrm>
              <a:off x="1493" y="2957"/>
              <a:ext cx="827" cy="787"/>
            </a:xfrm>
            <a:prstGeom prst="ellipse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35686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tr-TR"/>
            </a:p>
          </p:txBody>
        </p:sp>
        <p:sp>
          <p:nvSpPr>
            <p:cNvPr id="69646" name="Oval 14"/>
            <p:cNvSpPr>
              <a:spLocks noChangeArrowheads="1"/>
            </p:cNvSpPr>
            <p:nvPr/>
          </p:nvSpPr>
          <p:spPr bwMode="gray">
            <a:xfrm>
              <a:off x="3524" y="1194"/>
              <a:ext cx="772" cy="761"/>
            </a:xfrm>
            <a:prstGeom prst="ellipse">
              <a:avLst/>
            </a:prstGeom>
            <a:gradFill rotWithShape="1">
              <a:gsLst>
                <a:gs pos="0">
                  <a:schemeClr val="folHlink"/>
                </a:gs>
                <a:gs pos="100000">
                  <a:schemeClr val="folHlink">
                    <a:gamma/>
                    <a:shade val="34510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tr-TR" b="1"/>
            </a:p>
          </p:txBody>
        </p:sp>
        <p:sp>
          <p:nvSpPr>
            <p:cNvPr id="69647" name="Text Box 15"/>
            <p:cNvSpPr txBox="1">
              <a:spLocks noChangeArrowheads="1"/>
            </p:cNvSpPr>
            <p:nvPr/>
          </p:nvSpPr>
          <p:spPr bwMode="gray">
            <a:xfrm>
              <a:off x="1060" y="2265"/>
              <a:ext cx="701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tr-TR" sz="1400" b="1" dirty="0" smtClean="0">
                  <a:solidFill>
                    <a:schemeClr val="bg1"/>
                  </a:solidFill>
                  <a:latin typeface="Verdana" pitchFamily="34" charset="0"/>
                </a:rPr>
                <a:t>İhtiyacı </a:t>
              </a:r>
            </a:p>
            <a:p>
              <a:pPr algn="ctr" eaLnBrk="0" hangingPunct="0"/>
              <a:r>
                <a:rPr lang="tr-TR" sz="1400" b="1" dirty="0" smtClean="0">
                  <a:solidFill>
                    <a:schemeClr val="bg1"/>
                  </a:solidFill>
                  <a:latin typeface="Verdana" pitchFamily="34" charset="0"/>
                </a:rPr>
                <a:t>Belirlemek</a:t>
              </a:r>
              <a:endParaRPr lang="en-US" sz="1400" b="1" dirty="0">
                <a:solidFill>
                  <a:schemeClr val="bg1"/>
                </a:solidFill>
                <a:latin typeface="Verdana" pitchFamily="34" charset="0"/>
              </a:endParaRPr>
            </a:p>
          </p:txBody>
        </p:sp>
        <p:sp>
          <p:nvSpPr>
            <p:cNvPr id="69648" name="Text Box 16"/>
            <p:cNvSpPr txBox="1">
              <a:spLocks noChangeArrowheads="1"/>
            </p:cNvSpPr>
            <p:nvPr/>
          </p:nvSpPr>
          <p:spPr bwMode="gray">
            <a:xfrm>
              <a:off x="2282" y="1475"/>
              <a:ext cx="641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tr-TR" sz="1400" b="1" dirty="0" smtClean="0">
                  <a:solidFill>
                    <a:schemeClr val="bg1"/>
                  </a:solidFill>
                  <a:latin typeface="Verdana" pitchFamily="34" charset="0"/>
                </a:rPr>
                <a:t>Müşteriyi</a:t>
              </a:r>
            </a:p>
            <a:p>
              <a:pPr algn="ctr" eaLnBrk="0" hangingPunct="0"/>
              <a:r>
                <a:rPr lang="tr-TR" sz="1400" b="1" dirty="0" smtClean="0">
                  <a:solidFill>
                    <a:schemeClr val="bg1"/>
                  </a:solidFill>
                  <a:latin typeface="Verdana" pitchFamily="34" charset="0"/>
                </a:rPr>
                <a:t>tanımak</a:t>
              </a:r>
              <a:endParaRPr lang="en-US" sz="1400" b="1" dirty="0">
                <a:solidFill>
                  <a:schemeClr val="bg1"/>
                </a:solidFill>
                <a:latin typeface="Verdana" pitchFamily="34" charset="0"/>
              </a:endParaRPr>
            </a:p>
          </p:txBody>
        </p:sp>
        <p:sp>
          <p:nvSpPr>
            <p:cNvPr id="69649" name="Text Box 17"/>
            <p:cNvSpPr txBox="1">
              <a:spLocks noChangeArrowheads="1"/>
            </p:cNvSpPr>
            <p:nvPr/>
          </p:nvSpPr>
          <p:spPr bwMode="gray">
            <a:xfrm>
              <a:off x="3564" y="1354"/>
              <a:ext cx="745" cy="4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tr-TR" sz="1600" b="1" dirty="0" smtClean="0">
                  <a:solidFill>
                    <a:schemeClr val="bg1"/>
                  </a:solidFill>
                  <a:latin typeface="Verdana" pitchFamily="34" charset="0"/>
                </a:rPr>
                <a:t>Ürünleri</a:t>
              </a:r>
            </a:p>
            <a:p>
              <a:pPr algn="ctr" eaLnBrk="0" hangingPunct="0"/>
              <a:r>
                <a:rPr lang="tr-TR" sz="1600" b="1" dirty="0" smtClean="0">
                  <a:solidFill>
                    <a:schemeClr val="bg1"/>
                  </a:solidFill>
                  <a:latin typeface="Verdana" pitchFamily="34" charset="0"/>
                </a:rPr>
                <a:t>Çözümleri</a:t>
              </a:r>
            </a:p>
            <a:p>
              <a:pPr algn="ctr" eaLnBrk="0" hangingPunct="0"/>
              <a:r>
                <a:rPr lang="tr-TR" sz="1600" b="1" dirty="0" smtClean="0">
                  <a:solidFill>
                    <a:schemeClr val="bg1"/>
                  </a:solidFill>
                  <a:latin typeface="Verdana" pitchFamily="34" charset="0"/>
                </a:rPr>
                <a:t>Bilmek</a:t>
              </a:r>
            </a:p>
          </p:txBody>
        </p:sp>
        <p:sp>
          <p:nvSpPr>
            <p:cNvPr id="69651" name="Text Box 19"/>
            <p:cNvSpPr txBox="1">
              <a:spLocks noChangeArrowheads="1"/>
            </p:cNvSpPr>
            <p:nvPr/>
          </p:nvSpPr>
          <p:spPr bwMode="gray">
            <a:xfrm>
              <a:off x="1484" y="3198"/>
              <a:ext cx="82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tr-TR" sz="1400" b="1" dirty="0" smtClean="0">
                  <a:solidFill>
                    <a:schemeClr val="bg1"/>
                  </a:solidFill>
                  <a:latin typeface="Verdana" pitchFamily="34" charset="0"/>
                </a:rPr>
                <a:t>Müşteri </a:t>
              </a:r>
            </a:p>
            <a:p>
              <a:pPr algn="ctr" eaLnBrk="0" hangingPunct="0"/>
              <a:r>
                <a:rPr lang="tr-TR" sz="1400" b="1" dirty="0" smtClean="0">
                  <a:solidFill>
                    <a:schemeClr val="bg1"/>
                  </a:solidFill>
                  <a:latin typeface="Verdana" pitchFamily="34" charset="0"/>
                </a:rPr>
                <a:t>Memnuniyeti</a:t>
              </a:r>
              <a:endParaRPr lang="en-US" sz="1400" b="1" dirty="0">
                <a:solidFill>
                  <a:schemeClr val="bg1"/>
                </a:solidFill>
                <a:latin typeface="Verdana" pitchFamily="34" charset="0"/>
              </a:endParaRPr>
            </a:p>
          </p:txBody>
        </p:sp>
        <p:sp>
          <p:nvSpPr>
            <p:cNvPr id="69652" name="Text Box 20"/>
            <p:cNvSpPr txBox="1">
              <a:spLocks noChangeArrowheads="1"/>
            </p:cNvSpPr>
            <p:nvPr/>
          </p:nvSpPr>
          <p:spPr bwMode="gray">
            <a:xfrm>
              <a:off x="2122" y="2236"/>
              <a:ext cx="145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tr-TR" sz="2800" b="1" dirty="0" smtClean="0"/>
                <a:t>SATIŞ</a:t>
              </a:r>
            </a:p>
          </p:txBody>
        </p:sp>
        <p:cxnSp>
          <p:nvCxnSpPr>
            <p:cNvPr id="69654" name="AutoShape 22"/>
            <p:cNvCxnSpPr>
              <a:cxnSpLocks noChangeShapeType="1"/>
            </p:cNvCxnSpPr>
            <p:nvPr/>
          </p:nvCxnSpPr>
          <p:spPr bwMode="gray">
            <a:xfrm flipH="1">
              <a:off x="559" y="1545"/>
              <a:ext cx="1087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</p:grpSp>
      <p:sp>
        <p:nvSpPr>
          <p:cNvPr id="26" name="3 Veri Yer Tutucusu"/>
          <p:cNvSpPr>
            <a:spLocks noGrp="1"/>
          </p:cNvSpPr>
          <p:nvPr>
            <p:ph type="dt" sz="half" idx="4294967295"/>
          </p:nvPr>
        </p:nvSpPr>
        <p:spPr>
          <a:xfrm>
            <a:off x="395536" y="6445821"/>
            <a:ext cx="2394223" cy="295547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tr-TR" dirty="0" smtClean="0"/>
              <a:t>www.</a:t>
            </a:r>
            <a:r>
              <a:rPr lang="tr-TR" dirty="0" err="1" smtClean="0"/>
              <a:t>simet</a:t>
            </a:r>
            <a:r>
              <a:rPr lang="tr-TR" dirty="0" smtClean="0"/>
              <a:t>.com.tr</a:t>
            </a:r>
            <a:endParaRPr lang="tr-TR" dirty="0"/>
          </a:p>
        </p:txBody>
      </p:sp>
      <p:sp>
        <p:nvSpPr>
          <p:cNvPr id="27" name="Oval 13"/>
          <p:cNvSpPr>
            <a:spLocks noChangeArrowheads="1"/>
          </p:cNvSpPr>
          <p:nvPr/>
        </p:nvSpPr>
        <p:spPr bwMode="gray">
          <a:xfrm>
            <a:off x="6012160" y="2852936"/>
            <a:ext cx="1355394" cy="1373549"/>
          </a:xfrm>
          <a:prstGeom prst="ellipse">
            <a:avLst/>
          </a:prstGeom>
          <a:gradFill flip="none"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2700000" scaled="0"/>
            <a:tileRect/>
          </a:gradFill>
          <a:ln w="9525">
            <a:noFill/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r-TR"/>
          </a:p>
        </p:txBody>
      </p:sp>
      <p:sp>
        <p:nvSpPr>
          <p:cNvPr id="30" name="Text Box 18"/>
          <p:cNvSpPr txBox="1">
            <a:spLocks noChangeArrowheads="1"/>
          </p:cNvSpPr>
          <p:nvPr/>
        </p:nvSpPr>
        <p:spPr bwMode="gray">
          <a:xfrm>
            <a:off x="6084168" y="3284984"/>
            <a:ext cx="128112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tr-TR" sz="1600" b="1" dirty="0" smtClean="0">
                <a:solidFill>
                  <a:schemeClr val="bg1"/>
                </a:solidFill>
                <a:latin typeface="Verdana" pitchFamily="34" charset="0"/>
              </a:rPr>
              <a:t>Hedef </a:t>
            </a:r>
          </a:p>
          <a:p>
            <a:pPr algn="ctr" eaLnBrk="0" hangingPunct="0"/>
            <a:r>
              <a:rPr lang="tr-TR" sz="1600" b="1" dirty="0" smtClean="0">
                <a:solidFill>
                  <a:schemeClr val="bg1"/>
                </a:solidFill>
                <a:latin typeface="Verdana" pitchFamily="34" charset="0"/>
              </a:rPr>
              <a:t>Belirleme</a:t>
            </a:r>
          </a:p>
        </p:txBody>
      </p:sp>
      <p:sp>
        <p:nvSpPr>
          <p:cNvPr id="31" name="Oval 7"/>
          <p:cNvSpPr>
            <a:spLocks noChangeArrowheads="1"/>
          </p:cNvSpPr>
          <p:nvPr/>
        </p:nvSpPr>
        <p:spPr bwMode="gray">
          <a:xfrm rot="20056323">
            <a:off x="5096080" y="4876270"/>
            <a:ext cx="1106822" cy="345017"/>
          </a:xfrm>
          <a:prstGeom prst="ellipse">
            <a:avLst/>
          </a:prstGeom>
          <a:gradFill rotWithShape="1">
            <a:gsLst>
              <a:gs pos="0">
                <a:srgbClr val="5F5F5F"/>
              </a:gs>
              <a:gs pos="100000">
                <a:srgbClr val="84A5CA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32" name="Oval 13"/>
          <p:cNvSpPr>
            <a:spLocks noChangeArrowheads="1"/>
          </p:cNvSpPr>
          <p:nvPr/>
        </p:nvSpPr>
        <p:spPr bwMode="gray">
          <a:xfrm>
            <a:off x="4139952" y="4005065"/>
            <a:ext cx="1421589" cy="1445486"/>
          </a:xfrm>
          <a:prstGeom prst="ellipse">
            <a:avLst/>
          </a:prstGeom>
          <a:gradFill rotWithShape="1">
            <a:gsLst>
              <a:gs pos="0">
                <a:schemeClr val="bg2"/>
              </a:gs>
              <a:gs pos="100000">
                <a:schemeClr val="bg2">
                  <a:gamma/>
                  <a:shade val="35686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r-TR"/>
          </a:p>
        </p:txBody>
      </p:sp>
      <p:sp>
        <p:nvSpPr>
          <p:cNvPr id="35" name="Text Box 18"/>
          <p:cNvSpPr txBox="1">
            <a:spLocks noChangeArrowheads="1"/>
          </p:cNvSpPr>
          <p:nvPr/>
        </p:nvSpPr>
        <p:spPr bwMode="gray">
          <a:xfrm>
            <a:off x="4287301" y="4581128"/>
            <a:ext cx="113043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tr-TR" sz="1600" b="1" dirty="0" smtClean="0">
                <a:solidFill>
                  <a:schemeClr val="bg1"/>
                </a:solidFill>
                <a:latin typeface="Verdana" pitchFamily="34" charset="0"/>
              </a:rPr>
              <a:t>Rekabet</a:t>
            </a:r>
            <a:endParaRPr lang="en-US" sz="1600" b="1" dirty="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0" hangingPunct="0"/>
            <a:r>
              <a:rPr lang="tr-TR" sz="3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Öneri ve Görüşler</a:t>
            </a:r>
            <a:endParaRPr lang="en-US" sz="3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gray">
          <a:xfrm>
            <a:off x="899592" y="1772816"/>
            <a:ext cx="70567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en-US" dirty="0" smtClean="0">
                <a:solidFill>
                  <a:schemeClr val="bg1"/>
                </a:solidFill>
              </a:rPr>
              <a:t>Txt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5064" name="Text Box 8"/>
          <p:cNvSpPr txBox="1">
            <a:spLocks noChangeArrowheads="1"/>
          </p:cNvSpPr>
          <p:nvPr/>
        </p:nvSpPr>
        <p:spPr bwMode="gray">
          <a:xfrm>
            <a:off x="4197350" y="4192588"/>
            <a:ext cx="628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>
                <a:solidFill>
                  <a:schemeClr val="bg1"/>
                </a:solidFill>
              </a:rPr>
              <a:t>Text</a:t>
            </a:r>
          </a:p>
        </p:txBody>
      </p:sp>
      <p:sp>
        <p:nvSpPr>
          <p:cNvPr id="45073" name="Text Box 17"/>
          <p:cNvSpPr txBox="1">
            <a:spLocks noChangeArrowheads="1"/>
          </p:cNvSpPr>
          <p:nvPr/>
        </p:nvSpPr>
        <p:spPr bwMode="gray">
          <a:xfrm>
            <a:off x="2123728" y="1757363"/>
            <a:ext cx="267846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en-US">
                <a:solidFill>
                  <a:schemeClr val="bg1"/>
                </a:solidFill>
              </a:rPr>
              <a:t>Text</a:t>
            </a:r>
          </a:p>
        </p:txBody>
      </p:sp>
      <p:sp>
        <p:nvSpPr>
          <p:cNvPr id="45075" name="Text Box 19"/>
          <p:cNvSpPr txBox="1">
            <a:spLocks noChangeArrowheads="1"/>
          </p:cNvSpPr>
          <p:nvPr/>
        </p:nvSpPr>
        <p:spPr bwMode="gray">
          <a:xfrm>
            <a:off x="4173538" y="5491163"/>
            <a:ext cx="628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>
                <a:solidFill>
                  <a:schemeClr val="bg1"/>
                </a:solidFill>
              </a:rPr>
              <a:t>Text</a:t>
            </a:r>
          </a:p>
        </p:txBody>
      </p:sp>
      <p:sp>
        <p:nvSpPr>
          <p:cNvPr id="23" name="3 Veri Yer Tutucusu"/>
          <p:cNvSpPr txBox="1">
            <a:spLocks/>
          </p:cNvSpPr>
          <p:nvPr/>
        </p:nvSpPr>
        <p:spPr>
          <a:xfrm>
            <a:off x="395536" y="6445821"/>
            <a:ext cx="2394223" cy="295547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www.simet.com.tr</a:t>
            </a:r>
            <a:endParaRPr kumimoji="0" lang="tr-TR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2" name="Text Box 19"/>
          <p:cNvSpPr txBox="1">
            <a:spLocks noChangeArrowheads="1"/>
          </p:cNvSpPr>
          <p:nvPr/>
        </p:nvSpPr>
        <p:spPr bwMode="auto">
          <a:xfrm>
            <a:off x="683568" y="1542271"/>
            <a:ext cx="7992888" cy="224676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 eaLnBrk="0" hangingPunct="0">
              <a:buFont typeface="Arial" pitchFamily="34" charset="0"/>
              <a:buChar char="•"/>
            </a:pPr>
            <a:r>
              <a:rPr lang="tr-TR" sz="2800" b="1" dirty="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sz="2800" b="1" dirty="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Ürün Yelpazesi ile ilgili</a:t>
            </a:r>
            <a:endParaRPr lang="tr-TR" sz="2800" b="1" dirty="0" smtClean="0">
              <a:solidFill>
                <a:srgbClr val="0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 eaLnBrk="0" hangingPunct="0">
              <a:buFont typeface="Arial" pitchFamily="34" charset="0"/>
              <a:buChar char="•"/>
            </a:pPr>
            <a:endParaRPr lang="tr-TR" sz="2800" b="1" dirty="0" smtClean="0">
              <a:solidFill>
                <a:srgbClr val="0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 eaLnBrk="0" hangingPunct="0">
              <a:buFont typeface="Arial" pitchFamily="34" charset="0"/>
              <a:buChar char="•"/>
            </a:pPr>
            <a:r>
              <a:rPr lang="tr-TR" sz="2800" b="1" dirty="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Satış Öncesi ve </a:t>
            </a:r>
            <a:r>
              <a:rPr lang="tr-TR" sz="2800" b="1" dirty="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Sonrası ile ilgili</a:t>
            </a:r>
            <a:endParaRPr lang="tr-TR" sz="2800" b="1" dirty="0" smtClean="0">
              <a:solidFill>
                <a:srgbClr val="0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 eaLnBrk="0" hangingPunct="0">
              <a:buFont typeface="Arial" pitchFamily="34" charset="0"/>
              <a:buChar char="•"/>
            </a:pPr>
            <a:endParaRPr lang="tr-TR" sz="2800" b="1" dirty="0" smtClean="0">
              <a:solidFill>
                <a:srgbClr val="0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 eaLnBrk="0" hangingPunct="0">
              <a:buFont typeface="Arial" pitchFamily="34" charset="0"/>
              <a:buChar char="•"/>
            </a:pPr>
            <a:r>
              <a:rPr lang="tr-TR" sz="2800" b="1" dirty="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Teknik </a:t>
            </a:r>
            <a:r>
              <a:rPr lang="tr-TR" sz="2800" b="1" dirty="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Destek ile ilgili</a:t>
            </a:r>
            <a:endParaRPr lang="en-US" sz="2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555776" y="2924944"/>
            <a:ext cx="5029200" cy="381000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tr-T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Evren’le Bütünleşin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347864" y="6432524"/>
            <a:ext cx="3086100" cy="308844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tr-TR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Integrate</a:t>
            </a:r>
            <a:r>
              <a:rPr lang="tr-TR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with</a:t>
            </a:r>
            <a:r>
              <a:rPr lang="tr-TR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universe</a:t>
            </a:r>
            <a:endParaRPr lang="tr-TR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" name="3 Veri Yer Tutucusu"/>
          <p:cNvSpPr>
            <a:spLocks noGrp="1"/>
          </p:cNvSpPr>
          <p:nvPr>
            <p:ph type="dt" sz="half" idx="2"/>
          </p:nvPr>
        </p:nvSpPr>
        <p:spPr>
          <a:xfrm>
            <a:off x="395536" y="6445821"/>
            <a:ext cx="2394223" cy="295547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tr-TR" dirty="0" smtClean="0"/>
              <a:t>www.</a:t>
            </a:r>
            <a:r>
              <a:rPr lang="tr-TR" dirty="0" err="1" smtClean="0"/>
              <a:t>simet</a:t>
            </a:r>
            <a:r>
              <a:rPr lang="tr-TR" dirty="0" smtClean="0"/>
              <a:t>.com.tr</a:t>
            </a:r>
            <a:endParaRPr lang="tr-TR" dirty="0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99592" y="2276872"/>
            <a:ext cx="5062736" cy="682625"/>
          </a:xfrm>
        </p:spPr>
        <p:txBody>
          <a:bodyPr/>
          <a:lstStyle/>
          <a:p>
            <a:r>
              <a:rPr lang="tr-T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TEŞEKKÜRLER</a:t>
            </a:r>
            <a:r>
              <a:rPr lang="tr-TR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db2004193l-6">
  <a:themeElements>
    <a:clrScheme name="Ofis Teması 3">
      <a:dk1>
        <a:srgbClr val="0E3558"/>
      </a:dk1>
      <a:lt1>
        <a:srgbClr val="FFFFFF"/>
      </a:lt1>
      <a:dk2>
        <a:srgbClr val="006699"/>
      </a:dk2>
      <a:lt2>
        <a:srgbClr val="969696"/>
      </a:lt2>
      <a:accent1>
        <a:srgbClr val="3B86CB"/>
      </a:accent1>
      <a:accent2>
        <a:srgbClr val="5CB68D"/>
      </a:accent2>
      <a:accent3>
        <a:srgbClr val="FFFFFF"/>
      </a:accent3>
      <a:accent4>
        <a:srgbClr val="0A2C4A"/>
      </a:accent4>
      <a:accent5>
        <a:srgbClr val="AFC3E2"/>
      </a:accent5>
      <a:accent6>
        <a:srgbClr val="53A57F"/>
      </a:accent6>
      <a:hlink>
        <a:srgbClr val="CC3300"/>
      </a:hlink>
      <a:folHlink>
        <a:srgbClr val="333399"/>
      </a:folHlink>
    </a:clrScheme>
    <a:fontScheme name="Ofis Teması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is Teması 1">
        <a:dk1>
          <a:srgbClr val="132767"/>
        </a:dk1>
        <a:lt1>
          <a:srgbClr val="FFFFFF"/>
        </a:lt1>
        <a:dk2>
          <a:srgbClr val="184BB2"/>
        </a:dk2>
        <a:lt2>
          <a:srgbClr val="C0C0C0"/>
        </a:lt2>
        <a:accent1>
          <a:srgbClr val="22A2E2"/>
        </a:accent1>
        <a:accent2>
          <a:srgbClr val="81CFEB"/>
        </a:accent2>
        <a:accent3>
          <a:srgbClr val="FFFFFF"/>
        </a:accent3>
        <a:accent4>
          <a:srgbClr val="0E2057"/>
        </a:accent4>
        <a:accent5>
          <a:srgbClr val="ABCEEE"/>
        </a:accent5>
        <a:accent6>
          <a:srgbClr val="74BBD5"/>
        </a:accent6>
        <a:hlink>
          <a:srgbClr val="55ABA9"/>
        </a:hlink>
        <a:folHlink>
          <a:srgbClr val="DCCA4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is Teması 2">
        <a:dk1>
          <a:srgbClr val="37175B"/>
        </a:dk1>
        <a:lt1>
          <a:srgbClr val="FFFFFF"/>
        </a:lt1>
        <a:dk2>
          <a:srgbClr val="754ECC"/>
        </a:dk2>
        <a:lt2>
          <a:srgbClr val="C0C0C0"/>
        </a:lt2>
        <a:accent1>
          <a:srgbClr val="869EEC"/>
        </a:accent1>
        <a:accent2>
          <a:srgbClr val="EFA441"/>
        </a:accent2>
        <a:accent3>
          <a:srgbClr val="FFFFFF"/>
        </a:accent3>
        <a:accent4>
          <a:srgbClr val="2D124C"/>
        </a:accent4>
        <a:accent5>
          <a:srgbClr val="C3CCF4"/>
        </a:accent5>
        <a:accent6>
          <a:srgbClr val="D9943A"/>
        </a:accent6>
        <a:hlink>
          <a:srgbClr val="33835F"/>
        </a:hlink>
        <a:folHlink>
          <a:srgbClr val="AAC85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is Teması 3">
        <a:dk1>
          <a:srgbClr val="0E3558"/>
        </a:dk1>
        <a:lt1>
          <a:srgbClr val="FFFFFF"/>
        </a:lt1>
        <a:dk2>
          <a:srgbClr val="006699"/>
        </a:dk2>
        <a:lt2>
          <a:srgbClr val="969696"/>
        </a:lt2>
        <a:accent1>
          <a:srgbClr val="3B86CB"/>
        </a:accent1>
        <a:accent2>
          <a:srgbClr val="5CB68D"/>
        </a:accent2>
        <a:accent3>
          <a:srgbClr val="FFFFFF"/>
        </a:accent3>
        <a:accent4>
          <a:srgbClr val="0A2C4A"/>
        </a:accent4>
        <a:accent5>
          <a:srgbClr val="AFC3E2"/>
        </a:accent5>
        <a:accent6>
          <a:srgbClr val="53A57F"/>
        </a:accent6>
        <a:hlink>
          <a:srgbClr val="CC3300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cdb2004193l-6</Template>
  <TotalTime>137</TotalTime>
  <Words>227</Words>
  <Application>Microsoft Office PowerPoint</Application>
  <PresentationFormat>Ekran Gösterisi (4:3)</PresentationFormat>
  <Paragraphs>82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cdb2004193l-6</vt:lpstr>
      <vt:lpstr>Evren’le Bütünleşin </vt:lpstr>
      <vt:lpstr>Hep beraberiz</vt:lpstr>
      <vt:lpstr>Kanal Yapısı</vt:lpstr>
      <vt:lpstr>Katma Değer</vt:lpstr>
      <vt:lpstr>Katma Değer</vt:lpstr>
      <vt:lpstr> Satış Stratejileri</vt:lpstr>
      <vt:lpstr>Öneri ve Görüşler</vt:lpstr>
      <vt:lpstr>TEŞEKKÜRLER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m.sancar</dc:creator>
  <cp:lastModifiedBy>hp</cp:lastModifiedBy>
  <cp:revision>22</cp:revision>
  <dcterms:created xsi:type="dcterms:W3CDTF">2011-01-06T14:58:37Z</dcterms:created>
  <dcterms:modified xsi:type="dcterms:W3CDTF">2011-01-11T00:32:50Z</dcterms:modified>
</cp:coreProperties>
</file>